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</p:sldMasterIdLst>
  <p:notesMasterIdLst>
    <p:notesMasterId r:id="rId36"/>
  </p:notesMasterIdLst>
  <p:sldIdLst>
    <p:sldId id="297" r:id="rId13"/>
    <p:sldId id="283" r:id="rId14"/>
    <p:sldId id="296" r:id="rId15"/>
    <p:sldId id="299" r:id="rId16"/>
    <p:sldId id="300" r:id="rId17"/>
    <p:sldId id="286" r:id="rId18"/>
    <p:sldId id="288" r:id="rId19"/>
    <p:sldId id="332" r:id="rId20"/>
    <p:sldId id="287" r:id="rId21"/>
    <p:sldId id="319" r:id="rId22"/>
    <p:sldId id="322" r:id="rId23"/>
    <p:sldId id="303" r:id="rId24"/>
    <p:sldId id="321" r:id="rId25"/>
    <p:sldId id="304" r:id="rId26"/>
    <p:sldId id="325" r:id="rId27"/>
    <p:sldId id="305" r:id="rId28"/>
    <p:sldId id="306" r:id="rId29"/>
    <p:sldId id="329" r:id="rId30"/>
    <p:sldId id="307" r:id="rId31"/>
    <p:sldId id="328" r:id="rId32"/>
    <p:sldId id="330" r:id="rId33"/>
    <p:sldId id="331" r:id="rId34"/>
    <p:sldId id="281" r:id="rId35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09A34F"/>
    <a:srgbClr val="FF6600"/>
    <a:srgbClr val="F7C23F"/>
    <a:srgbClr val="FCE9BA"/>
    <a:srgbClr val="FF3300"/>
    <a:srgbClr val="565FB0"/>
    <a:srgbClr val="283C4E"/>
    <a:srgbClr val="FFFFD5"/>
    <a:srgbClr val="FDF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3" autoAdjust="0"/>
    <p:restoredTop sz="94660"/>
  </p:normalViewPr>
  <p:slideViewPr>
    <p:cSldViewPr>
      <p:cViewPr>
        <p:scale>
          <a:sx n="81" d="100"/>
          <a:sy n="81" d="100"/>
        </p:scale>
        <p:origin x="-1242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1" cy="493316"/>
          </a:xfrm>
          <a:prstGeom prst="rect">
            <a:avLst/>
          </a:prstGeom>
        </p:spPr>
        <p:txBody>
          <a:bodyPr vert="horz" lIns="90760" tIns="45380" rIns="90760" bIns="4538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1" cy="493316"/>
          </a:xfrm>
          <a:prstGeom prst="rect">
            <a:avLst/>
          </a:prstGeom>
        </p:spPr>
        <p:txBody>
          <a:bodyPr vert="horz" lIns="90760" tIns="45380" rIns="90760" bIns="45380" rtlCol="0"/>
          <a:lstStyle>
            <a:lvl1pPr algn="r">
              <a:defRPr sz="1200"/>
            </a:lvl1pPr>
          </a:lstStyle>
          <a:p>
            <a:fld id="{01830374-03AA-4C1C-B747-1A335C24C003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8188"/>
            <a:ext cx="4935537" cy="370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0" tIns="45380" rIns="90760" bIns="4538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60" tIns="45380" rIns="90760" bIns="4538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0760" tIns="45380" rIns="90760" bIns="4538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1" cy="493316"/>
          </a:xfrm>
          <a:prstGeom prst="rect">
            <a:avLst/>
          </a:prstGeom>
        </p:spPr>
        <p:txBody>
          <a:bodyPr vert="horz" lIns="90760" tIns="45380" rIns="90760" bIns="45380" rtlCol="0" anchor="b"/>
          <a:lstStyle>
            <a:lvl1pPr algn="r">
              <a:defRPr sz="1200"/>
            </a:lvl1pPr>
          </a:lstStyle>
          <a:p>
            <a:fld id="{9CD5B6F5-DFCD-4664-B106-1EA37A848E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182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65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88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88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88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88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88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03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51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11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2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594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88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04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24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6F5-DFCD-4664-B106-1EA37A848EAD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8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67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2998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452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105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692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65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371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00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989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01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562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7594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352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009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656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127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488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4940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145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216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679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1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658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432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09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530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493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24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219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024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20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38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44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304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241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603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34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15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37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1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21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39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4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73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47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42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9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39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15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7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92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62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59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353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65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09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78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8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65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1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86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63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80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0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721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24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71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44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76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53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63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83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3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34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9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508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54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9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54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11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15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66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05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900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6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0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53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26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017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70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13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23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6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18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47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345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1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412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530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71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14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211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029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599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78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726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308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7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554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428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99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431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175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990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563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211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316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539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1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555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83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70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837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527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88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951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21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019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729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43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63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01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41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74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31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17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94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32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75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7B57-3BEB-451D-880D-E79B64F9642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26.06.2020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86DA-4EA4-4EAD-A983-4D78726FA10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6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18.wdp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microsoft.com/office/2007/relationships/hdphoto" Target="../media/hdphoto21.wdp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microsoft.com/office/2007/relationships/hdphoto" Target="../media/hdphoto2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10" Type="http://schemas.microsoft.com/office/2007/relationships/hdphoto" Target="../media/hdphoto3.wdp"/><Relationship Id="rId4" Type="http://schemas.microsoft.com/office/2007/relationships/hdphoto" Target="../media/hdphoto22.wdp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microsoft.com/office/2007/relationships/hdphoto" Target="../media/hdphoto2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microsoft.com/office/2007/relationships/hdphoto" Target="../media/hdphoto28.wdp"/><Relationship Id="rId4" Type="http://schemas.microsoft.com/office/2007/relationships/hdphoto" Target="../media/hdphoto26.wdp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10" Type="http://schemas.microsoft.com/office/2007/relationships/hdphoto" Target="../media/hdphoto30.wdp"/><Relationship Id="rId4" Type="http://schemas.microsoft.com/office/2007/relationships/hdphoto" Target="../media/hdphoto29.wdp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microsoft.com/office/2007/relationships/hdphoto" Target="../media/hdphoto27.wdp"/><Relationship Id="rId3" Type="http://schemas.openxmlformats.org/officeDocument/2006/relationships/image" Target="../media/image103.jpg"/><Relationship Id="rId7" Type="http://schemas.microsoft.com/office/2007/relationships/hdphoto" Target="../media/hdphoto32.wdp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microsoft.com/office/2007/relationships/hdphoto" Target="../media/hdphoto34.wdp"/><Relationship Id="rId5" Type="http://schemas.microsoft.com/office/2007/relationships/hdphoto" Target="../media/hdphoto31.wdp"/><Relationship Id="rId10" Type="http://schemas.openxmlformats.org/officeDocument/2006/relationships/image" Target="../media/image107.png"/><Relationship Id="rId4" Type="http://schemas.openxmlformats.org/officeDocument/2006/relationships/image" Target="../media/image104.png"/><Relationship Id="rId9" Type="http://schemas.microsoft.com/office/2007/relationships/hdphoto" Target="../media/hdphoto3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1.png"/><Relationship Id="rId18" Type="http://schemas.microsoft.com/office/2007/relationships/hdphoto" Target="../media/hdphoto14.wdp"/><Relationship Id="rId26" Type="http://schemas.openxmlformats.org/officeDocument/2006/relationships/image" Target="../media/image29.png"/><Relationship Id="rId3" Type="http://schemas.openxmlformats.org/officeDocument/2006/relationships/image" Target="../media/image16.jpe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microsoft.com/office/2007/relationships/hdphoto" Target="../media/hdphoto11.wdp"/><Relationship Id="rId17" Type="http://schemas.openxmlformats.org/officeDocument/2006/relationships/image" Target="../media/image23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46.xml"/><Relationship Id="rId6" Type="http://schemas.microsoft.com/office/2007/relationships/hdphoto" Target="../media/hdphoto8.wdp"/><Relationship Id="rId11" Type="http://schemas.openxmlformats.org/officeDocument/2006/relationships/image" Target="../media/image20.png"/><Relationship Id="rId24" Type="http://schemas.openxmlformats.org/officeDocument/2006/relationships/image" Target="../media/image27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microsoft.com/office/2007/relationships/hdphoto" Target="../media/hdphoto16.wdp"/><Relationship Id="rId28" Type="http://schemas.microsoft.com/office/2007/relationships/hdphoto" Target="../media/hdphoto3.wdp"/><Relationship Id="rId10" Type="http://schemas.microsoft.com/office/2007/relationships/hdphoto" Target="../media/hdphoto10.wdp"/><Relationship Id="rId19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openxmlformats.org/officeDocument/2006/relationships/image" Target="../media/image19.png"/><Relationship Id="rId14" Type="http://schemas.microsoft.com/office/2007/relationships/hdphoto" Target="../media/hdphoto12.wdp"/><Relationship Id="rId22" Type="http://schemas.openxmlformats.org/officeDocument/2006/relationships/image" Target="../media/image26.png"/><Relationship Id="rId27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7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4000"/>
                    </a14:imgEffect>
                    <a14:imgEffect>
                      <a14:brightnessContrast bright="28000" contrast="45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презентация\light_up_glass_pattern-Cities_Photo_HD_Wallpaper_mediu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brightnessContrast bright="28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1" t="8858" r="15765" b="9755"/>
          <a:stretch/>
        </p:blipFill>
        <p:spPr bwMode="auto">
          <a:xfrm>
            <a:off x="794010" y="587417"/>
            <a:ext cx="7540114" cy="55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истратор\Desktop\презентация\light_up_glass_pattern-Cities_Photo_HD_Wallpaper_mediu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8000"/>
                    </a14:imgEffect>
                    <a14:imgEffect>
                      <a14:colorTemperature colorTemp="5875"/>
                    </a14:imgEffect>
                    <a14:imgEffect>
                      <a14:brightnessContrast bright="-2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4" t="8858" r="35197" b="9755"/>
          <a:stretch/>
        </p:blipFill>
        <p:spPr bwMode="auto">
          <a:xfrm>
            <a:off x="2930374" y="602427"/>
            <a:ext cx="3267383" cy="55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Администратор\Desktop\презентация\обложка-бела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02862"/>
            <a:ext cx="8769109" cy="61966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-204761" y="7912070"/>
            <a:ext cx="9879840" cy="796706"/>
          </a:xfrm>
          <a:prstGeom prst="rect">
            <a:avLst/>
          </a:prstGeom>
          <a:gradFill>
            <a:gsLst>
              <a:gs pos="19000">
                <a:schemeClr val="bg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4009" y="617033"/>
            <a:ext cx="7540114" cy="5592251"/>
          </a:xfrm>
          <a:prstGeom prst="rect">
            <a:avLst/>
          </a:prstGeom>
          <a:noFill/>
          <a:ln w="57150" cap="sq">
            <a:solidFill>
              <a:schemeClr val="tx1"/>
            </a:solidFill>
            <a:miter lim="800000"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0374" y="4589207"/>
            <a:ext cx="32673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83C4E"/>
                </a:solidFill>
                <a:latin typeface="Century Gothic" pitchFamily="34" charset="0"/>
              </a:rPr>
              <a:t>торговый центр</a:t>
            </a:r>
          </a:p>
        </p:txBody>
      </p:sp>
    </p:spTree>
    <p:extLst>
      <p:ext uri="{BB962C8B-B14F-4D97-AF65-F5344CB8AC3E}">
        <p14:creationId xmlns:p14="http://schemas.microsoft.com/office/powerpoint/2010/main" val="4140019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75B1B"/>
              </a:clrFrom>
              <a:clrTo>
                <a:srgbClr val="975B1B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" y="0"/>
            <a:ext cx="9141295" cy="685800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50000">
                <a:schemeClr val="tx1">
                  <a:alpha val="98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4409"/>
            <a:ext cx="3600400" cy="22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31" y="2348880"/>
            <a:ext cx="30178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8" y="444408"/>
            <a:ext cx="3744416" cy="22153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58740"/>
            <a:ext cx="3600400" cy="2922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8" y="3458741"/>
            <a:ext cx="3786682" cy="292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1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6889" y="2599064"/>
            <a:ext cx="4095390" cy="1368152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Рядом с рынком располагаются бутик цветов, бытовые услуги, меховое ателье, химчистка, </a:t>
            </a:r>
            <a:r>
              <a:rPr lang="ru-RU" sz="1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хозтовары</a:t>
            </a:r>
            <a:r>
              <a:rPr lang="ru-RU" sz="1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зоомагазин, салоны связи и многое другое.</a:t>
            </a:r>
          </a:p>
        </p:txBody>
      </p:sp>
      <p:pic>
        <p:nvPicPr>
          <p:cNvPr id="1027" name="Picture 3" descr="F:\51002_Tiara (130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8" y="4110824"/>
            <a:ext cx="4095390" cy="25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16" y="2591336"/>
            <a:ext cx="3960440" cy="2519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6DA463-6F40-D448-ACBD-C1DB99FD86AD}"/>
              </a:ext>
            </a:extLst>
          </p:cNvPr>
          <p:cNvSpPr txBox="1"/>
          <p:nvPr/>
        </p:nvSpPr>
        <p:spPr>
          <a:xfrm>
            <a:off x="1166801" y="845071"/>
            <a:ext cx="29947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Century Gothic" pitchFamily="34" charset="0"/>
              </a:rPr>
              <a:t>Торговый центр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605347-D215-9B45-8944-EA6E5F7BAE98}"/>
              </a:ext>
            </a:extLst>
          </p:cNvPr>
          <p:cNvSpPr txBox="1"/>
          <p:nvPr/>
        </p:nvSpPr>
        <p:spPr>
          <a:xfrm>
            <a:off x="2304223" y="254270"/>
            <a:ext cx="17661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  <a:latin typeface="Century Gothic" pitchFamily="34" charset="0"/>
              </a:rPr>
              <a:t>Тиара</a:t>
            </a:r>
          </a:p>
        </p:txBody>
      </p:sp>
      <p:pic>
        <p:nvPicPr>
          <p:cNvPr id="11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AD9A7335-D2AE-0545-B5E4-4E5A84644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849"/>
            <a:ext cx="1500870" cy="1089367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7412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saturation sat="125000"/>
                    </a14:imgEffect>
                    <a14:imgEffect>
                      <a14:brightnessContrast bright="11000" contrast="21000"/>
                    </a14:imgEffect>
                  </a14:imgLayer>
                </a14:imgProps>
              </a:ext>
            </a:extLst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3" y="-11588"/>
            <a:ext cx="9170450" cy="68894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0743" y="-11589"/>
            <a:ext cx="9144000" cy="1080120"/>
          </a:xfrm>
          <a:prstGeom prst="rect">
            <a:avLst/>
          </a:prstGeom>
          <a:gradFill flip="none" rotWithShape="0"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8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707904" y="6309320"/>
            <a:ext cx="1798905" cy="369332"/>
            <a:chOff x="3707904" y="6309320"/>
            <a:chExt cx="1798905" cy="369332"/>
          </a:xfrm>
        </p:grpSpPr>
        <p:sp>
          <p:nvSpPr>
            <p:cNvPr id="6" name="Арка 5"/>
            <p:cNvSpPr/>
            <p:nvPr/>
          </p:nvSpPr>
          <p:spPr>
            <a:xfrm>
              <a:off x="4422460" y="6309320"/>
              <a:ext cx="363995" cy="360040"/>
            </a:xfrm>
            <a:prstGeom prst="blockArc">
              <a:avLst>
                <a:gd name="adj1" fmla="val 10800000"/>
                <a:gd name="adj2" fmla="val 0"/>
                <a:gd name="adj3" fmla="val 3221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ffectLst>
              <a:reflection stA="55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7" name="Прямая соединительная линия 6"/>
            <p:cNvCxnSpPr>
              <a:stCxn id="6" idx="0"/>
            </p:cNvCxnSpPr>
            <p:nvPr/>
          </p:nvCxnSpPr>
          <p:spPr>
            <a:xfrm flipH="1">
              <a:off x="3707904" y="6489340"/>
              <a:ext cx="720354" cy="4646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396027" y="6309320"/>
              <a:ext cx="418704" cy="369332"/>
            </a:xfrm>
            <a:prstGeom prst="rect">
              <a:avLst/>
            </a:prstGeom>
            <a:noFill/>
            <a:ln>
              <a:noFill/>
            </a:ln>
            <a:effectLst>
              <a:reflection stA="80000" endPos="6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>
                      <a:lumMod val="85000"/>
                      <a:lumOff val="15000"/>
                    </a:prstClr>
                  </a:solidFill>
                  <a:cs typeface="Adobe Arabic" pitchFamily="18" charset="-78"/>
                </a:rPr>
                <a:t>12</a:t>
              </a:r>
            </a:p>
          </p:txBody>
        </p:sp>
        <p:cxnSp>
          <p:nvCxnSpPr>
            <p:cNvPr id="9" name="Прямая соединительная линия 8"/>
            <p:cNvCxnSpPr>
              <a:endCxn id="6" idx="1"/>
            </p:cNvCxnSpPr>
            <p:nvPr/>
          </p:nvCxnSpPr>
          <p:spPr>
            <a:xfrm flipH="1">
              <a:off x="4780657" y="6486428"/>
              <a:ext cx="726152" cy="2912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539978" y="189917"/>
            <a:ext cx="749651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Одежда, косметика и ювелирные изделия</a:t>
            </a:r>
          </a:p>
          <a:p>
            <a:r>
              <a:rPr lang="ru-RU" sz="1400" dirty="0">
                <a:solidFill>
                  <a:schemeClr val="bg1"/>
                </a:solidFill>
                <a:latin typeface="Century Gothic" pitchFamily="34" charset="0"/>
              </a:rPr>
              <a:t>1 этаж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608" y="1196752"/>
            <a:ext cx="7128792" cy="1292662"/>
          </a:xfrm>
          <a:prstGeom prst="rect">
            <a:avLst/>
          </a:prstGeom>
          <a:solidFill>
            <a:schemeClr val="bg2">
              <a:lumMod val="20000"/>
              <a:lumOff val="80000"/>
              <a:alpha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Первый этаж торгового центра удивляет своим неповторимым стилем. Великолепный водопад, премиальный декор, освещение и панорамный фасад.</a:t>
            </a:r>
          </a:p>
          <a:p>
            <a:pPr algn="ctr"/>
            <a:endParaRPr lang="ru-RU" sz="1300" b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Внутри располагается эксклюзивная косметика и парфюмерия, ювелирные салоны, магазины фирменной одежды, обуви  и аксессуаров, кафе и летняя веранда ресторана.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39978" y="1074094"/>
            <a:ext cx="7748038" cy="990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743" y="8282"/>
            <a:ext cx="7956376" cy="9139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29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45492" y="5233293"/>
            <a:ext cx="5317930" cy="75919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37000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00682"/>
            <a:ext cx="8208912" cy="4193304"/>
          </a:xfrm>
          <a:prstGeom prst="rect">
            <a:avLst/>
          </a:prstGeom>
          <a:effectLst>
            <a:outerShdw blurRad="317500" dist="12700" dir="5400000" algn="ctr" rotWithShape="0">
              <a:schemeClr val="bg1">
                <a:alpha val="2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779912" y="5013176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 Этуаль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6136" y="50131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KFC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372200" y="335699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Братья Караваевы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63422" y="2924944"/>
            <a:ext cx="167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/>
              <a:t>Юнифарма</a:t>
            </a:r>
            <a:endParaRPr lang="ru-RU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7107380" y="4036422"/>
            <a:ext cx="64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Точка Красоты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56302" y="3878883"/>
            <a:ext cx="622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err="1"/>
              <a:t>Старбакс</a:t>
            </a:r>
            <a:endParaRPr lang="ru-RU" sz="900" dirty="0"/>
          </a:p>
        </p:txBody>
      </p:sp>
      <p:sp>
        <p:nvSpPr>
          <p:cNvPr id="24" name="TextBox 23"/>
          <p:cNvSpPr txBox="1"/>
          <p:nvPr/>
        </p:nvSpPr>
        <p:spPr>
          <a:xfrm>
            <a:off x="4666007" y="3820984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err="1"/>
              <a:t>Айкрафт</a:t>
            </a:r>
            <a:endParaRPr lang="ru-RU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4669213" y="3110771"/>
            <a:ext cx="641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err="1"/>
              <a:t>Инканто</a:t>
            </a:r>
            <a:endParaRPr lang="ru-RU" sz="1000" dirty="0"/>
          </a:p>
        </p:txBody>
      </p:sp>
      <p:pic>
        <p:nvPicPr>
          <p:cNvPr id="26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C6D693AA-20CC-374D-A136-8B920FDC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849"/>
            <a:ext cx="1184148" cy="859483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53155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0" y="0"/>
            <a:ext cx="9144000" cy="684281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46" y="4039629"/>
            <a:ext cx="1080000" cy="98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52" y="2299884"/>
            <a:ext cx="1080000" cy="10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25" y="2299898"/>
            <a:ext cx="1080000" cy="10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29" y="5403825"/>
            <a:ext cx="1080000" cy="89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98" y="742431"/>
            <a:ext cx="1080000" cy="9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43285"/>
            <a:ext cx="1080000" cy="11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61" y="5434612"/>
            <a:ext cx="1080000" cy="92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079" y="742445"/>
            <a:ext cx="1080000" cy="10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079" y="3957298"/>
            <a:ext cx="1080000" cy="9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30" y="3872939"/>
            <a:ext cx="1080000" cy="93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85" y="5383730"/>
            <a:ext cx="1080000" cy="83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06" y="742445"/>
            <a:ext cx="1080000" cy="78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F34CE32-2E4C-8B4F-A548-5D3BDD49B759}"/>
              </a:ext>
            </a:extLst>
          </p:cNvPr>
          <p:cNvSpPr/>
          <p:nvPr/>
        </p:nvSpPr>
        <p:spPr>
          <a:xfrm>
            <a:off x="4836099" y="449046"/>
            <a:ext cx="4307902" cy="1853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0759628-9B04-9A4E-90D8-FB86C5D45C84}"/>
              </a:ext>
            </a:extLst>
          </p:cNvPr>
          <p:cNvSpPr/>
          <p:nvPr/>
        </p:nvSpPr>
        <p:spPr>
          <a:xfrm>
            <a:off x="5976096" y="336922"/>
            <a:ext cx="2786417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9942D6D-5789-5743-A9C2-C9C9EFDB82A6}"/>
              </a:ext>
            </a:extLst>
          </p:cNvPr>
          <p:cNvSpPr/>
          <p:nvPr/>
        </p:nvSpPr>
        <p:spPr>
          <a:xfrm>
            <a:off x="6353533" y="158508"/>
            <a:ext cx="2786417" cy="1853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6F0DCF7-31BE-0B40-ACBF-7DA9B0EA1BC6}"/>
              </a:ext>
            </a:extLst>
          </p:cNvPr>
          <p:cNvSpPr/>
          <p:nvPr/>
        </p:nvSpPr>
        <p:spPr>
          <a:xfrm>
            <a:off x="-8100" y="6363382"/>
            <a:ext cx="2786417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EEE3E2C-C6D1-2841-B672-6B72DB289F53}"/>
              </a:ext>
            </a:extLst>
          </p:cNvPr>
          <p:cNvSpPr/>
          <p:nvPr/>
        </p:nvSpPr>
        <p:spPr>
          <a:xfrm>
            <a:off x="-36512" y="6475506"/>
            <a:ext cx="4139952" cy="2152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9EB70123-50DA-9345-85EC-E6CACA405648}"/>
              </a:ext>
            </a:extLst>
          </p:cNvPr>
          <p:cNvSpPr/>
          <p:nvPr/>
        </p:nvSpPr>
        <p:spPr>
          <a:xfrm>
            <a:off x="-8100" y="6251258"/>
            <a:ext cx="2302752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3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3000"/>
                    </a14:imgEffect>
                    <a14:imgEffect>
                      <a14:colorTemperature colorTemp="6133"/>
                    </a14:imgEffect>
                    <a14:imgEffect>
                      <a14:saturation sat="105000"/>
                    </a14:imgEffect>
                    <a14:imgEffect>
                      <a14:brightnessContrast bright="11000" contrast="-21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1650" y="0"/>
            <a:ext cx="9144000" cy="1080120"/>
          </a:xfrm>
          <a:prstGeom prst="rect">
            <a:avLst/>
          </a:prstGeom>
          <a:gradFill flip="none" rotWithShape="0"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8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5474" y="201506"/>
            <a:ext cx="749651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Одежда, обувь и аксессуары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2 этаж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4137" y="1260140"/>
            <a:ext cx="5760640" cy="1292662"/>
          </a:xfrm>
          <a:prstGeom prst="rect">
            <a:avLst/>
          </a:prstGeom>
          <a:solidFill>
            <a:schemeClr val="accent1">
              <a:lumMod val="20000"/>
              <a:lumOff val="80000"/>
              <a:alpha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/>
              </a:rPr>
              <a:t>На втором этаже торгового центра располагаются магазины брендовой одежды, обуви и аксессуаров известных производителей.</a:t>
            </a:r>
          </a:p>
          <a:p>
            <a:pPr algn="ctr"/>
            <a:endParaRPr lang="ru-RU" sz="1300" b="1" dirty="0">
              <a:solidFill>
                <a:prstClr val="black">
                  <a:lumMod val="95000"/>
                  <a:lumOff val="5000"/>
                </a:prstClr>
              </a:solidFill>
              <a:latin typeface="Century Gothic" pitchFamily="34" charset="0"/>
            </a:endParaRPr>
          </a:p>
          <a:p>
            <a:pPr algn="ctr"/>
            <a:r>
              <a:rPr lang="ru-RU" sz="13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/>
              </a:rPr>
              <a:t>Просторные интерьеры располагают к комфортному выбору одежды на любой вкус.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29533" y="52937"/>
            <a:ext cx="7748038" cy="9904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  <a:alpha val="3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56" y="878614"/>
            <a:ext cx="3491880" cy="9139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45492" y="5233293"/>
            <a:ext cx="5317930" cy="75919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2000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Picture 2" descr="C:\Users\Администратор\Desktop\презентация\иконки\w512h5121390640345diningroom5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10" y="3734033"/>
            <a:ext cx="299280" cy="29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Администратор\Desktop\презентация\иконки\w512h5121390640345diningroom5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49" y="3734033"/>
            <a:ext cx="299280" cy="29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5" y="3487584"/>
            <a:ext cx="7786480" cy="3006402"/>
          </a:xfrm>
          <a:prstGeom prst="rect">
            <a:avLst/>
          </a:prstGeom>
          <a:effectLst>
            <a:outerShdw blurRad="317500" dist="12700" dir="5400000" algn="ctr" rotWithShape="0">
              <a:schemeClr val="bg1">
                <a:alpha val="20000"/>
              </a:scheme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03848" y="5085184"/>
            <a:ext cx="33843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ДНС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608" y="4691211"/>
            <a:ext cx="191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Ресторан Гулиани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8224" y="4875877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Иль Патио</a:t>
            </a:r>
          </a:p>
          <a:p>
            <a:r>
              <a:rPr lang="ru-RU" sz="1000" dirty="0"/>
              <a:t>Планета Суши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3784" y="4250908"/>
            <a:ext cx="19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Одежда и Обувь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60787" y="4250908"/>
            <a:ext cx="96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Одежда</a:t>
            </a:r>
          </a:p>
        </p:txBody>
      </p:sp>
      <p:pic>
        <p:nvPicPr>
          <p:cNvPr id="24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276DF582-0163-774D-A6FD-597A9192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0" y="-51566"/>
            <a:ext cx="1500870" cy="1089367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665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3096344" cy="202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1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9000"/>
                    </a14:imgEffect>
                    <a14:imgEffect>
                      <a14:colorTemperature colorTemp="6900"/>
                    </a14:imgEffect>
                    <a14:imgEffect>
                      <a14:saturation sat="107000"/>
                    </a14:imgEffect>
                    <a14:imgEffect>
                      <a14:brightnessContrast bright="20000" contrast="4000"/>
                    </a14:imgEffect>
                  </a14:imgLayer>
                </a14:imgProps>
              </a:ext>
            </a:extLst>
          </a:blip>
          <a:srcRect/>
          <a:stretch>
            <a:fillRect t="-10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12776"/>
            <a:ext cx="9144000" cy="3960440"/>
          </a:xfrm>
          <a:prstGeom prst="rect">
            <a:avLst/>
          </a:prstGeom>
          <a:gradFill flip="none" rotWithShape="0"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8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0800000">
            <a:off x="0" y="3861047"/>
            <a:ext cx="9144000" cy="148516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8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0743" y="1412776"/>
            <a:ext cx="9144000" cy="1080120"/>
          </a:xfrm>
          <a:prstGeom prst="rect">
            <a:avLst/>
          </a:prstGeom>
          <a:gradFill flip="none" rotWithShape="0"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8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707904" y="6309320"/>
            <a:ext cx="1798905" cy="369332"/>
            <a:chOff x="3707904" y="6309320"/>
            <a:chExt cx="1798905" cy="369332"/>
          </a:xfrm>
        </p:grpSpPr>
        <p:sp>
          <p:nvSpPr>
            <p:cNvPr id="6" name="Арка 5"/>
            <p:cNvSpPr/>
            <p:nvPr/>
          </p:nvSpPr>
          <p:spPr>
            <a:xfrm>
              <a:off x="4422460" y="6309320"/>
              <a:ext cx="363995" cy="360040"/>
            </a:xfrm>
            <a:prstGeom prst="blockArc">
              <a:avLst>
                <a:gd name="adj1" fmla="val 10800000"/>
                <a:gd name="adj2" fmla="val 0"/>
                <a:gd name="adj3" fmla="val 3221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ffectLst>
              <a:reflection stA="55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7" name="Прямая соединительная линия 6"/>
            <p:cNvCxnSpPr>
              <a:stCxn id="6" idx="0"/>
            </p:cNvCxnSpPr>
            <p:nvPr/>
          </p:nvCxnSpPr>
          <p:spPr>
            <a:xfrm flipH="1">
              <a:off x="3707904" y="6489340"/>
              <a:ext cx="720354" cy="4646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396027" y="6309320"/>
              <a:ext cx="418704" cy="369332"/>
            </a:xfrm>
            <a:prstGeom prst="rect">
              <a:avLst/>
            </a:prstGeom>
            <a:noFill/>
            <a:ln>
              <a:noFill/>
            </a:ln>
            <a:effectLst>
              <a:reflection stA="80000" endPos="6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>
                      <a:lumMod val="85000"/>
                      <a:lumOff val="15000"/>
                    </a:prstClr>
                  </a:solidFill>
                  <a:cs typeface="Adobe Arabic" pitchFamily="18" charset="-78"/>
                </a:rPr>
                <a:t>16</a:t>
              </a:r>
            </a:p>
          </p:txBody>
        </p:sp>
        <p:cxnSp>
          <p:nvCxnSpPr>
            <p:cNvPr id="9" name="Прямая соединительная линия 8"/>
            <p:cNvCxnSpPr>
              <a:endCxn id="6" idx="1"/>
            </p:cNvCxnSpPr>
            <p:nvPr/>
          </p:nvCxnSpPr>
          <p:spPr>
            <a:xfrm flipH="1">
              <a:off x="4780657" y="6486428"/>
              <a:ext cx="726152" cy="2912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395962" y="1597366"/>
            <a:ext cx="749651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entury Gothic" pitchFamily="34" charset="0"/>
              </a:rPr>
              <a:t>Рестораны</a:t>
            </a:r>
          </a:p>
          <a:p>
            <a:r>
              <a:rPr lang="ru-RU" sz="1400" dirty="0">
                <a:solidFill>
                  <a:schemeClr val="bg1"/>
                </a:solidFill>
                <a:latin typeface="Century Gothic" pitchFamily="34" charset="0"/>
              </a:rPr>
              <a:t>2 этаж</a:t>
            </a:r>
          </a:p>
        </p:txBody>
      </p:sp>
      <p:pic>
        <p:nvPicPr>
          <p:cNvPr id="1027" name="Picture 3" descr="C:\Users\Администратор\Desktop\презентация\logo-r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2" y="2634079"/>
            <a:ext cx="3572258" cy="859988"/>
          </a:xfrm>
          <a:prstGeom prst="rect">
            <a:avLst/>
          </a:prstGeom>
          <a:noFill/>
          <a:effectLst>
            <a:reflection blurRad="25400" stA="27000" endPos="57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04166" y="3933056"/>
            <a:ext cx="338870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/>
              </a:rPr>
              <a:t>Ресторан с итальянской и японской кухней. Здесь можно насладиться вкусом традиционной пасты, пиццы и разнообразием японских блюд.</a:t>
            </a:r>
            <a:endParaRPr lang="ru-RU" sz="1600" dirty="0">
              <a:solidFill>
                <a:prstClr val="black">
                  <a:lumMod val="95000"/>
                  <a:lumOff val="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9374" y="3982850"/>
            <a:ext cx="338870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entury Gothic" pitchFamily="34" charset="0"/>
              </a:rPr>
              <a:t>Ресторан домашней грузинской и европейской кухни «Гулиани» обладает невероятно уютным  и оригинальным интерьером.</a:t>
            </a:r>
            <a:endParaRPr lang="ru-RU" sz="1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95962" y="2337290"/>
            <a:ext cx="7748038" cy="99046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9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505968"/>
            <a:ext cx="3563888" cy="91398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9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45492" y="5233293"/>
            <a:ext cx="5317930" cy="75919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9000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3331" y="2492896"/>
            <a:ext cx="2749543" cy="1267845"/>
          </a:xfrm>
          <a:prstGeom prst="rect">
            <a:avLst/>
          </a:prstGeom>
          <a:noFill/>
          <a:effectLst>
            <a:reflection blurRad="12700" stA="8000" endPos="44000" dist="381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14D7AD81-C10B-694B-80FE-BC764E0A7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" y="1465454"/>
            <a:ext cx="1385219" cy="1005425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2169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4000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0743" y="0"/>
            <a:ext cx="9144000" cy="1080120"/>
          </a:xfrm>
          <a:prstGeom prst="rect">
            <a:avLst/>
          </a:prstGeom>
          <a:gradFill flip="none" rotWithShape="0"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8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707904" y="6309320"/>
            <a:ext cx="1798905" cy="369332"/>
            <a:chOff x="3707904" y="6309320"/>
            <a:chExt cx="1798905" cy="369332"/>
          </a:xfrm>
        </p:grpSpPr>
        <p:sp>
          <p:nvSpPr>
            <p:cNvPr id="6" name="Арка 5"/>
            <p:cNvSpPr/>
            <p:nvPr/>
          </p:nvSpPr>
          <p:spPr>
            <a:xfrm>
              <a:off x="4422460" y="6309320"/>
              <a:ext cx="363995" cy="360040"/>
            </a:xfrm>
            <a:prstGeom prst="blockArc">
              <a:avLst>
                <a:gd name="adj1" fmla="val 10800000"/>
                <a:gd name="adj2" fmla="val 0"/>
                <a:gd name="adj3" fmla="val 3221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ffectLst>
              <a:reflection stA="55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7" name="Прямая соединительная линия 6"/>
            <p:cNvCxnSpPr>
              <a:stCxn id="6" idx="0"/>
            </p:cNvCxnSpPr>
            <p:nvPr/>
          </p:nvCxnSpPr>
          <p:spPr>
            <a:xfrm flipH="1">
              <a:off x="3707904" y="6489340"/>
              <a:ext cx="720354" cy="4646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396027" y="6309320"/>
              <a:ext cx="418704" cy="369332"/>
            </a:xfrm>
            <a:prstGeom prst="rect">
              <a:avLst/>
            </a:prstGeom>
            <a:noFill/>
            <a:ln>
              <a:noFill/>
            </a:ln>
            <a:effectLst>
              <a:reflection stA="80000" endPos="6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>
                      <a:lumMod val="85000"/>
                      <a:lumOff val="15000"/>
                    </a:prstClr>
                  </a:solidFill>
                  <a:cs typeface="Adobe Arabic" pitchFamily="18" charset="-78"/>
                </a:rPr>
                <a:t>17</a:t>
              </a:r>
            </a:p>
          </p:txBody>
        </p:sp>
        <p:cxnSp>
          <p:nvCxnSpPr>
            <p:cNvPr id="9" name="Прямая соединительная линия 8"/>
            <p:cNvCxnSpPr>
              <a:endCxn id="6" idx="1"/>
            </p:cNvCxnSpPr>
            <p:nvPr/>
          </p:nvCxnSpPr>
          <p:spPr>
            <a:xfrm flipH="1">
              <a:off x="4780657" y="6486428"/>
              <a:ext cx="726152" cy="2912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421858" y="201506"/>
            <a:ext cx="749651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Товары для детей и творчества</a:t>
            </a:r>
          </a:p>
          <a:p>
            <a:r>
              <a:rPr lang="ru-RU" sz="1400" dirty="0">
                <a:solidFill>
                  <a:schemeClr val="bg1"/>
                </a:solidFill>
                <a:latin typeface="Century Gothic" pitchFamily="34" charset="0"/>
              </a:rPr>
              <a:t>3 этаж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59539" y="1138530"/>
            <a:ext cx="6524829" cy="1384995"/>
          </a:xfrm>
          <a:prstGeom prst="rect">
            <a:avLst/>
          </a:prstGeom>
          <a:solidFill>
            <a:schemeClr val="accent1">
              <a:lumMod val="20000"/>
              <a:lumOff val="80000"/>
              <a:alpha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/>
              </a:rPr>
              <a:t>Третий этаж торгового центра предназначен для детей и их развития. </a:t>
            </a:r>
          </a:p>
          <a:p>
            <a:pPr algn="ctr"/>
            <a:endParaRPr lang="ru-RU" sz="1400" b="1" dirty="0">
              <a:solidFill>
                <a:prstClr val="black">
                  <a:lumMod val="95000"/>
                  <a:lumOff val="5000"/>
                </a:prstClr>
              </a:solidFill>
              <a:latin typeface="Century Gothic" pitchFamily="34" charset="0"/>
            </a:endParaRPr>
          </a:p>
          <a:p>
            <a:pPr algn="ctr"/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itchFamily="34" charset="0"/>
              </a:rPr>
              <a:t>Здесь располагаются крупные магазины детской одежды и обуви, обучающие игрушки, а так же товары для творчества и развития талантов.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65708" y="42995"/>
            <a:ext cx="7748038" cy="99046"/>
          </a:xfrm>
          <a:prstGeom prst="rect">
            <a:avLst/>
          </a:prstGeom>
          <a:gradFill flip="none" rotWithShape="1">
            <a:gsLst>
              <a:gs pos="0">
                <a:srgbClr val="FF2DB4">
                  <a:alpha val="34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1" y="893531"/>
            <a:ext cx="6156176" cy="91398"/>
          </a:xfrm>
          <a:prstGeom prst="rect">
            <a:avLst/>
          </a:prstGeom>
          <a:gradFill flip="none" rotWithShape="1">
            <a:gsLst>
              <a:gs pos="0">
                <a:srgbClr val="FF37E2">
                  <a:alpha val="41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45492" y="5233293"/>
            <a:ext cx="5317930" cy="75919"/>
          </a:xfrm>
          <a:prstGeom prst="rect">
            <a:avLst/>
          </a:prstGeom>
          <a:gradFill flip="none" rotWithShape="1">
            <a:gsLst>
              <a:gs pos="0">
                <a:srgbClr val="EA00B8">
                  <a:alpha val="38000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9" y="2306352"/>
            <a:ext cx="7502682" cy="3426904"/>
          </a:xfrm>
          <a:prstGeom prst="rect">
            <a:avLst/>
          </a:prstGeom>
          <a:effectLst>
            <a:outerShdw blurRad="317500" dist="12700" dir="5400000" algn="ctr" rotWithShape="0">
              <a:schemeClr val="bg1">
                <a:alpha val="2000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372200" y="4019804"/>
            <a:ext cx="116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Леонардо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688" y="4019804"/>
            <a:ext cx="112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Кораблик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45807" y="420447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Книжный лабиринт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22966" y="4220916"/>
            <a:ext cx="1222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Гимнастический центр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5767" y="3821001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Котофей</a:t>
            </a:r>
          </a:p>
        </p:txBody>
      </p:sp>
      <p:pic>
        <p:nvPicPr>
          <p:cNvPr id="21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51DBF512-C447-0941-A2E9-7D3EFCD11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5" y="79626"/>
            <a:ext cx="1139505" cy="82708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9312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4000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2473" y="425848"/>
            <a:ext cx="9144000" cy="1080120"/>
          </a:xfrm>
          <a:prstGeom prst="rect">
            <a:avLst/>
          </a:prstGeom>
          <a:gradFill flip="none" rotWithShape="0"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8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707904" y="6309320"/>
            <a:ext cx="1798905" cy="369332"/>
            <a:chOff x="3707904" y="6309320"/>
            <a:chExt cx="1798905" cy="369332"/>
          </a:xfrm>
        </p:grpSpPr>
        <p:sp>
          <p:nvSpPr>
            <p:cNvPr id="6" name="Арка 5"/>
            <p:cNvSpPr/>
            <p:nvPr/>
          </p:nvSpPr>
          <p:spPr>
            <a:xfrm>
              <a:off x="4422460" y="6309320"/>
              <a:ext cx="363995" cy="360040"/>
            </a:xfrm>
            <a:prstGeom prst="blockArc">
              <a:avLst>
                <a:gd name="adj1" fmla="val 10800000"/>
                <a:gd name="adj2" fmla="val 0"/>
                <a:gd name="adj3" fmla="val 3221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ffectLst>
              <a:reflection stA="55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7" name="Прямая соединительная линия 6"/>
            <p:cNvCxnSpPr>
              <a:stCxn id="6" idx="0"/>
            </p:cNvCxnSpPr>
            <p:nvPr/>
          </p:nvCxnSpPr>
          <p:spPr>
            <a:xfrm flipH="1">
              <a:off x="3707904" y="6489340"/>
              <a:ext cx="720354" cy="4646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396025" y="6309320"/>
              <a:ext cx="418704" cy="369332"/>
            </a:xfrm>
            <a:prstGeom prst="rect">
              <a:avLst/>
            </a:prstGeom>
            <a:noFill/>
            <a:ln>
              <a:noFill/>
            </a:ln>
            <a:effectLst>
              <a:reflection stA="80000" endPos="6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>
                      <a:lumMod val="85000"/>
                      <a:lumOff val="15000"/>
                    </a:prstClr>
                  </a:solidFill>
                  <a:cs typeface="Adobe Arabic" pitchFamily="18" charset="-78"/>
                </a:rPr>
                <a:t>18</a:t>
              </a:r>
            </a:p>
          </p:txBody>
        </p:sp>
        <p:cxnSp>
          <p:nvCxnSpPr>
            <p:cNvPr id="9" name="Прямая соединительная линия 8"/>
            <p:cNvCxnSpPr>
              <a:endCxn id="6" idx="1"/>
            </p:cNvCxnSpPr>
            <p:nvPr/>
          </p:nvCxnSpPr>
          <p:spPr>
            <a:xfrm flipH="1">
              <a:off x="4780657" y="6486428"/>
              <a:ext cx="726152" cy="2912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383014" y="516084"/>
            <a:ext cx="749651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Товары для детей и творчества</a:t>
            </a:r>
          </a:p>
          <a:p>
            <a:r>
              <a:rPr lang="ru-RU" sz="1400" dirty="0">
                <a:solidFill>
                  <a:schemeClr val="bg1"/>
                </a:solidFill>
                <a:latin typeface="Century Gothic" pitchFamily="34" charset="0"/>
              </a:rPr>
              <a:t>3 этаж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505968"/>
            <a:ext cx="6156176" cy="91398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3" y="3573016"/>
            <a:ext cx="2084387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59274"/>
            <a:ext cx="207327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36" y="3559274"/>
            <a:ext cx="207812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03" y="3586733"/>
            <a:ext cx="2077378" cy="1854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5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DBF66626-EFBD-6A40-B1CD-16301564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5" y="516084"/>
            <a:ext cx="1160867" cy="842585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3900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0"/>
                    </a14:imgEffect>
                    <a14:imgEffect>
                      <a14:colorTemperature colorTemp="5547"/>
                    </a14:imgEffect>
                    <a14:imgEffect>
                      <a14:brightnessContrast bright="8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707904" y="6309320"/>
            <a:ext cx="1798905" cy="369332"/>
            <a:chOff x="3707904" y="6309320"/>
            <a:chExt cx="1798905" cy="369332"/>
          </a:xfrm>
        </p:grpSpPr>
        <p:sp>
          <p:nvSpPr>
            <p:cNvPr id="6" name="Арка 5"/>
            <p:cNvSpPr/>
            <p:nvPr/>
          </p:nvSpPr>
          <p:spPr>
            <a:xfrm>
              <a:off x="4422460" y="6309320"/>
              <a:ext cx="363995" cy="360040"/>
            </a:xfrm>
            <a:prstGeom prst="blockArc">
              <a:avLst>
                <a:gd name="adj1" fmla="val 10800000"/>
                <a:gd name="adj2" fmla="val 0"/>
                <a:gd name="adj3" fmla="val 3221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ffectLst>
              <a:reflection stA="55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7" name="Прямая соединительная линия 6"/>
            <p:cNvCxnSpPr>
              <a:stCxn id="6" idx="0"/>
            </p:cNvCxnSpPr>
            <p:nvPr/>
          </p:nvCxnSpPr>
          <p:spPr>
            <a:xfrm flipH="1">
              <a:off x="3707904" y="6489340"/>
              <a:ext cx="720354" cy="4646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396025" y="6309320"/>
              <a:ext cx="418704" cy="369332"/>
            </a:xfrm>
            <a:prstGeom prst="rect">
              <a:avLst/>
            </a:prstGeom>
            <a:noFill/>
            <a:ln>
              <a:noFill/>
            </a:ln>
            <a:effectLst>
              <a:reflection stA="80000" endPos="6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>
                      <a:lumMod val="85000"/>
                      <a:lumOff val="15000"/>
                    </a:prstClr>
                  </a:solidFill>
                  <a:cs typeface="Adobe Arabic" pitchFamily="18" charset="-78"/>
                </a:rPr>
                <a:t>19</a:t>
              </a:r>
            </a:p>
          </p:txBody>
        </p:sp>
        <p:cxnSp>
          <p:nvCxnSpPr>
            <p:cNvPr id="9" name="Прямая соединительная линия 8"/>
            <p:cNvCxnSpPr>
              <a:endCxn id="6" idx="1"/>
            </p:cNvCxnSpPr>
            <p:nvPr/>
          </p:nvCxnSpPr>
          <p:spPr>
            <a:xfrm flipH="1">
              <a:off x="4780657" y="6486428"/>
              <a:ext cx="726152" cy="2912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1945492" y="5233293"/>
            <a:ext cx="5317930" cy="759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69112" y="0"/>
            <a:ext cx="7496518" cy="1046440"/>
          </a:xfrm>
          <a:prstGeom prst="rect">
            <a:avLst/>
          </a:prstGeom>
          <a:solidFill>
            <a:schemeClr val="tx1">
              <a:lumMod val="95000"/>
              <a:alpha val="6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Премиальный кинотеатр Лорд </a:t>
            </a:r>
          </a:p>
          <a:p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Ресторан </a:t>
            </a:r>
            <a:r>
              <a:rPr lang="ru-RU" sz="2400" b="1" dirty="0" err="1">
                <a:solidFill>
                  <a:schemeClr val="bg1"/>
                </a:solidFill>
                <a:latin typeface="Century Gothic" pitchFamily="34" charset="0"/>
              </a:rPr>
              <a:t>Банфи</a:t>
            </a:r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, ФУДКОРТ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itchFamily="34" charset="0"/>
              </a:rPr>
              <a:t>4 этаж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4252" y="1371901"/>
            <a:ext cx="7496518" cy="692497"/>
          </a:xfrm>
          <a:prstGeom prst="rect">
            <a:avLst/>
          </a:prstGeom>
          <a:solidFill>
            <a:schemeClr val="tx1">
              <a:lumMod val="95000"/>
              <a:alpha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entury Gothic" pitchFamily="34" charset="0"/>
              </a:rPr>
              <a:t>Кинотеатр « Лорд»  и ресторан «</a:t>
            </a:r>
            <a:r>
              <a:rPr lang="ru-RU" sz="13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entury Gothic" pitchFamily="34" charset="0"/>
              </a:rPr>
              <a:t>Банфи</a:t>
            </a:r>
            <a:r>
              <a:rPr lang="ru-RU" sz="13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entury Gothic" pitchFamily="34" charset="0"/>
              </a:rPr>
              <a:t>» - это премиальный сервис и роскошная атмосфера. В дизайне интерьеров использованы дерево, кожа и современное освещение.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09" y="2410846"/>
            <a:ext cx="7200799" cy="3754458"/>
          </a:xfrm>
          <a:prstGeom prst="rect">
            <a:avLst/>
          </a:prstGeom>
          <a:effectLst>
            <a:outerShdw blurRad="317500" dist="12700" dir="5400000" algn="ctr" rotWithShape="0">
              <a:schemeClr val="bg1">
                <a:alpha val="20000"/>
              </a:scheme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45492" y="3429000"/>
            <a:ext cx="161839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Ресторан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3429000"/>
            <a:ext cx="1008112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3789040"/>
            <a:ext cx="1656184" cy="1482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Кинотеатр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65446" y="3800155"/>
            <a:ext cx="2246913" cy="1471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ФУДКОРТ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068959"/>
            <a:ext cx="648072" cy="7243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47" y="3791856"/>
            <a:ext cx="593055" cy="518986"/>
          </a:xfrm>
          <a:prstGeom prst="rect">
            <a:avLst/>
          </a:prstGeom>
        </p:spPr>
      </p:pic>
      <p:pic>
        <p:nvPicPr>
          <p:cNvPr id="21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462B0B97-243C-9A49-8667-2194A3D9F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924"/>
            <a:ext cx="1224252" cy="888591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07118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6875"/>
                    </a14:imgEffect>
                    <a14:imgEffect>
                      <a14:saturation sat="110000"/>
                    </a14:imgEffect>
                    <a14:imgEffect>
                      <a14:brightnessContrast bright="2000" contrast="6000"/>
                    </a14:imgEffect>
                  </a14:imgLayer>
                </a14:imgProps>
              </a:ext>
            </a:extLst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2734" y="344583"/>
            <a:ext cx="5551266" cy="996186"/>
          </a:xfrm>
          <a:prstGeom prst="rect">
            <a:avLst/>
          </a:prstGeom>
          <a:gradFill flip="none" rotWithShape="1">
            <a:gsLst>
              <a:gs pos="61000">
                <a:schemeClr val="bg1">
                  <a:alpha val="54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>
            <a:off x="3592734" y="1340769"/>
            <a:ext cx="5574659" cy="9904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4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23496" y="841242"/>
            <a:ext cx="29947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Century Gothic" pitchFamily="34" charset="0"/>
              </a:rPr>
              <a:t>Торговый центр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48960" y="1457629"/>
            <a:ext cx="2786417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0800000">
            <a:off x="7020272" y="1608855"/>
            <a:ext cx="2030380" cy="1121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81922" y="180504"/>
            <a:ext cx="2786417" cy="112124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-26243" y="6180598"/>
            <a:ext cx="3937041" cy="112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1465" y="6499963"/>
            <a:ext cx="3581604" cy="11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5124" y="6676951"/>
            <a:ext cx="4068372" cy="1121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652120" y="335106"/>
            <a:ext cx="17661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entury Gothic" pitchFamily="34" charset="0"/>
              </a:rPr>
              <a:t>Тиара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5" y="292628"/>
            <a:ext cx="3485229" cy="156966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Batang" panose="02030600000101010101" pitchFamily="18" charset="-127"/>
                <a:ea typeface="Batang" panose="02030600000101010101" pitchFamily="18" charset="-127"/>
              </a:rPr>
              <a:t>Общая площадь:14400 м²</a:t>
            </a:r>
          </a:p>
          <a:p>
            <a:r>
              <a:rPr lang="ru-RU" sz="1600" b="1" dirty="0">
                <a:latin typeface="Batang" panose="02030600000101010101" pitchFamily="18" charset="-127"/>
                <a:ea typeface="Batang" panose="02030600000101010101" pitchFamily="18" charset="-127"/>
              </a:rPr>
              <a:t>Арендная площадь:8500 м²</a:t>
            </a:r>
          </a:p>
          <a:p>
            <a:r>
              <a:rPr lang="ru-RU" sz="1600" b="1" dirty="0">
                <a:latin typeface="Batang" panose="02030600000101010101" pitchFamily="18" charset="-127"/>
                <a:ea typeface="Batang" panose="02030600000101010101" pitchFamily="18" charset="-127"/>
              </a:rPr>
              <a:t>Подземный  и наземный паркинг</a:t>
            </a:r>
          </a:p>
          <a:p>
            <a:r>
              <a:rPr lang="ru-RU" sz="1600" b="1" dirty="0">
                <a:latin typeface="Batang" panose="02030600000101010101" pitchFamily="18" charset="-127"/>
                <a:ea typeface="Batang" panose="02030600000101010101" pitchFamily="18" charset="-127"/>
              </a:rPr>
              <a:t>Этажность: 6 этажей</a:t>
            </a:r>
          </a:p>
          <a:p>
            <a:r>
              <a:rPr lang="ru-RU" sz="1600" b="1" dirty="0">
                <a:latin typeface="Batang" panose="02030600000101010101" pitchFamily="18" charset="-127"/>
                <a:ea typeface="Batang" panose="02030600000101010101" pitchFamily="18" charset="-127"/>
              </a:rPr>
              <a:t>Время работы: с 10:00 до 22:00</a:t>
            </a:r>
          </a:p>
        </p:txBody>
      </p:sp>
      <p:pic>
        <p:nvPicPr>
          <p:cNvPr id="16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52BAD099-A47A-044A-9142-A5A879A1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28" y="212299"/>
            <a:ext cx="1500870" cy="1089367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30425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11182"/>
          </a:xfrm>
          <a:solidFill>
            <a:schemeClr val="tx1">
              <a:lumMod val="95000"/>
              <a:alpha val="15000"/>
            </a:schemeClr>
          </a:solidFill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1599"/>
            <a:ext cx="2699009" cy="188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1599"/>
            <a:ext cx="2579287" cy="189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AdmTiara\Desktop\все для соцсетей и сайта\фото\Zoon1_files\5c27d644c20221058423f713_5c90c2e4db0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1599"/>
            <a:ext cx="1919295" cy="18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Tiara\Desktop\все для соцсетей и сайта\фото\Zoon1_files\5c27d644c20221058423f713_5c90c34d6ff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52936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Tiara\Desktop\все для соцсетей и сайта\фото\Zoon1_files\5c27d644c20221058423f713_5c90c33c919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852936"/>
            <a:ext cx="21602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1A0ADA8-47A9-E642-B1C9-9C0D001E8E8F}"/>
              </a:ext>
            </a:extLst>
          </p:cNvPr>
          <p:cNvSpPr/>
          <p:nvPr/>
        </p:nvSpPr>
        <p:spPr>
          <a:xfrm>
            <a:off x="0" y="6077643"/>
            <a:ext cx="7496518" cy="204565"/>
          </a:xfrm>
          <a:prstGeom prst="rect">
            <a:avLst/>
          </a:prstGeom>
          <a:gradFill flip="none" rotWithShape="1">
            <a:gsLst>
              <a:gs pos="0">
                <a:srgbClr val="FFFFFB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8025919-AA8E-424C-B86E-AC5E40867332}"/>
              </a:ext>
            </a:extLst>
          </p:cNvPr>
          <p:cNvSpPr/>
          <p:nvPr/>
        </p:nvSpPr>
        <p:spPr>
          <a:xfrm>
            <a:off x="-44198" y="6282208"/>
            <a:ext cx="7496518" cy="204565"/>
          </a:xfrm>
          <a:prstGeom prst="rect">
            <a:avLst/>
          </a:prstGeom>
          <a:gradFill flip="none" rotWithShape="1">
            <a:gsLst>
              <a:gs pos="0">
                <a:srgbClr val="FFFFFB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2F6B9D-9EF7-8D4F-954C-FE2398D33123}"/>
              </a:ext>
            </a:extLst>
          </p:cNvPr>
          <p:cNvSpPr txBox="1"/>
          <p:nvPr/>
        </p:nvSpPr>
        <p:spPr>
          <a:xfrm>
            <a:off x="-828600" y="6021288"/>
            <a:ext cx="74965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Премиальный кинотеатр Лорд </a:t>
            </a:r>
          </a:p>
        </p:txBody>
      </p:sp>
    </p:spTree>
    <p:extLst>
      <p:ext uri="{BB962C8B-B14F-4D97-AF65-F5344CB8AC3E}">
        <p14:creationId xmlns:p14="http://schemas.microsoft.com/office/powerpoint/2010/main" val="1184280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3017308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2808312" cy="4212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7106"/>
            <a:ext cx="2808312" cy="424218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C4AA6E6-A20E-D045-A6A4-877538EA83FC}"/>
              </a:ext>
            </a:extLst>
          </p:cNvPr>
          <p:cNvSpPr/>
          <p:nvPr/>
        </p:nvSpPr>
        <p:spPr>
          <a:xfrm>
            <a:off x="-44198" y="5831288"/>
            <a:ext cx="7496518" cy="655485"/>
          </a:xfrm>
          <a:prstGeom prst="rect">
            <a:avLst/>
          </a:prstGeom>
          <a:gradFill flip="none" rotWithShape="1">
            <a:gsLst>
              <a:gs pos="0">
                <a:srgbClr val="FFFFFB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504022-48A5-0E47-A184-BBC86DCAD369}"/>
              </a:ext>
            </a:extLst>
          </p:cNvPr>
          <p:cNvSpPr txBox="1"/>
          <p:nvPr/>
        </p:nvSpPr>
        <p:spPr>
          <a:xfrm>
            <a:off x="-1044624" y="5897153"/>
            <a:ext cx="74965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Ресторан </a:t>
            </a:r>
            <a:r>
              <a:rPr lang="ru-RU" sz="2400" b="1" dirty="0" err="1">
                <a:solidFill>
                  <a:schemeClr val="bg1"/>
                </a:solidFill>
                <a:latin typeface="Century Gothic" pitchFamily="34" charset="0"/>
              </a:rPr>
              <a:t>Банфи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838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95"/>
            <a:ext cx="1577904" cy="1480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3" y="27037"/>
            <a:ext cx="449080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30" y="0"/>
            <a:ext cx="4666171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5F1B3ED-80C3-8D44-97C0-E00A2EDABFB1}"/>
              </a:ext>
            </a:extLst>
          </p:cNvPr>
          <p:cNvSpPr/>
          <p:nvPr/>
        </p:nvSpPr>
        <p:spPr>
          <a:xfrm>
            <a:off x="-12973" y="5708353"/>
            <a:ext cx="7496518" cy="655485"/>
          </a:xfrm>
          <a:prstGeom prst="rect">
            <a:avLst/>
          </a:prstGeom>
          <a:gradFill flip="none" rotWithShape="1">
            <a:gsLst>
              <a:gs pos="0">
                <a:srgbClr val="FFFFFB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DDED25-8E9D-A445-987F-5B5CE0783CB0}"/>
              </a:ext>
            </a:extLst>
          </p:cNvPr>
          <p:cNvSpPr txBox="1"/>
          <p:nvPr/>
        </p:nvSpPr>
        <p:spPr>
          <a:xfrm>
            <a:off x="-900608" y="5771087"/>
            <a:ext cx="74965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ФУДКОРТ</a:t>
            </a:r>
          </a:p>
        </p:txBody>
      </p:sp>
    </p:spTree>
    <p:extLst>
      <p:ext uri="{BB962C8B-B14F-4D97-AF65-F5344CB8AC3E}">
        <p14:creationId xmlns:p14="http://schemas.microsoft.com/office/powerpoint/2010/main" val="437405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дминистратор\Desktop\презентация\карты\220px-Логотип_метро_в_системе_бренда_московского_транспорта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19458"/>
            <a:ext cx="581960" cy="700997"/>
          </a:xfrm>
          <a:prstGeom prst="rect">
            <a:avLst/>
          </a:prstGeom>
          <a:noFill/>
          <a:effectLst>
            <a:outerShdw blurRad="38100" dist="25400" dir="5400000" algn="t" rotWithShape="0">
              <a:schemeClr val="tx1">
                <a:alpha val="6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esktop\презентация\карты\220px-Логотип_метро_в_системе_бренда_московского_транспорта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41" y="3068960"/>
            <a:ext cx="427541" cy="514992"/>
          </a:xfrm>
          <a:prstGeom prst="rect">
            <a:avLst/>
          </a:prstGeom>
          <a:noFill/>
          <a:effectLst>
            <a:outerShdw blurRad="38100" dist="25400" dir="5400000" algn="t" rotWithShape="0">
              <a:schemeClr val="tx1">
                <a:alpha val="6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Администратор\Desktop\презентация\карты\220px-Логотип_метро_в_системе_бренда_московского_транспорта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66" y="2470499"/>
            <a:ext cx="241954" cy="291445"/>
          </a:xfrm>
          <a:prstGeom prst="rect">
            <a:avLst/>
          </a:prstGeom>
          <a:noFill/>
          <a:effectLst>
            <a:outerShdw blurRad="38100" dist="25400" dir="5400000" algn="t" rotWithShape="0">
              <a:schemeClr val="tx1">
                <a:alpha val="6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углом 6"/>
          <p:cNvSpPr/>
          <p:nvPr/>
        </p:nvSpPr>
        <p:spPr>
          <a:xfrm rot="9727106">
            <a:off x="389591" y="3163311"/>
            <a:ext cx="348880" cy="432991"/>
          </a:xfrm>
          <a:custGeom>
            <a:avLst/>
            <a:gdLst>
              <a:gd name="connsiteX0" fmla="*/ 0 w 288032"/>
              <a:gd name="connsiteY0" fmla="*/ 803237 h 803237"/>
              <a:gd name="connsiteX1" fmla="*/ 0 w 288032"/>
              <a:gd name="connsiteY1" fmla="*/ 162018 h 803237"/>
              <a:gd name="connsiteX2" fmla="*/ 126014 w 288032"/>
              <a:gd name="connsiteY2" fmla="*/ 36004 h 803237"/>
              <a:gd name="connsiteX3" fmla="*/ 216024 w 288032"/>
              <a:gd name="connsiteY3" fmla="*/ 36004 h 803237"/>
              <a:gd name="connsiteX4" fmla="*/ 216024 w 288032"/>
              <a:gd name="connsiteY4" fmla="*/ 0 h 803237"/>
              <a:gd name="connsiteX5" fmla="*/ 288032 w 288032"/>
              <a:gd name="connsiteY5" fmla="*/ 72008 h 803237"/>
              <a:gd name="connsiteX6" fmla="*/ 216024 w 288032"/>
              <a:gd name="connsiteY6" fmla="*/ 144016 h 803237"/>
              <a:gd name="connsiteX7" fmla="*/ 216024 w 288032"/>
              <a:gd name="connsiteY7" fmla="*/ 108012 h 803237"/>
              <a:gd name="connsiteX8" fmla="*/ 126014 w 288032"/>
              <a:gd name="connsiteY8" fmla="*/ 108012 h 803237"/>
              <a:gd name="connsiteX9" fmla="*/ 72008 w 288032"/>
              <a:gd name="connsiteY9" fmla="*/ 162018 h 803237"/>
              <a:gd name="connsiteX10" fmla="*/ 72008 w 288032"/>
              <a:gd name="connsiteY10" fmla="*/ 803237 h 803237"/>
              <a:gd name="connsiteX11" fmla="*/ 0 w 288032"/>
              <a:gd name="connsiteY11" fmla="*/ 803237 h 803237"/>
              <a:gd name="connsiteX0" fmla="*/ 0 w 288032"/>
              <a:gd name="connsiteY0" fmla="*/ 803237 h 803237"/>
              <a:gd name="connsiteX1" fmla="*/ 0 w 288032"/>
              <a:gd name="connsiteY1" fmla="*/ 162018 h 803237"/>
              <a:gd name="connsiteX2" fmla="*/ 126014 w 288032"/>
              <a:gd name="connsiteY2" fmla="*/ 36004 h 803237"/>
              <a:gd name="connsiteX3" fmla="*/ 216024 w 288032"/>
              <a:gd name="connsiteY3" fmla="*/ 36004 h 803237"/>
              <a:gd name="connsiteX4" fmla="*/ 216024 w 288032"/>
              <a:gd name="connsiteY4" fmla="*/ 0 h 803237"/>
              <a:gd name="connsiteX5" fmla="*/ 288032 w 288032"/>
              <a:gd name="connsiteY5" fmla="*/ 72008 h 803237"/>
              <a:gd name="connsiteX6" fmla="*/ 216024 w 288032"/>
              <a:gd name="connsiteY6" fmla="*/ 144016 h 803237"/>
              <a:gd name="connsiteX7" fmla="*/ 216024 w 288032"/>
              <a:gd name="connsiteY7" fmla="*/ 108012 h 803237"/>
              <a:gd name="connsiteX8" fmla="*/ 126014 w 288032"/>
              <a:gd name="connsiteY8" fmla="*/ 108012 h 803237"/>
              <a:gd name="connsiteX9" fmla="*/ 72008 w 288032"/>
              <a:gd name="connsiteY9" fmla="*/ 162018 h 803237"/>
              <a:gd name="connsiteX10" fmla="*/ 37591 w 288032"/>
              <a:gd name="connsiteY10" fmla="*/ 798701 h 803237"/>
              <a:gd name="connsiteX11" fmla="*/ 0 w 288032"/>
              <a:gd name="connsiteY11" fmla="*/ 803237 h 803237"/>
              <a:gd name="connsiteX0" fmla="*/ 34416 w 288032"/>
              <a:gd name="connsiteY0" fmla="*/ 807774 h 807774"/>
              <a:gd name="connsiteX1" fmla="*/ 0 w 288032"/>
              <a:gd name="connsiteY1" fmla="*/ 162018 h 807774"/>
              <a:gd name="connsiteX2" fmla="*/ 126014 w 288032"/>
              <a:gd name="connsiteY2" fmla="*/ 36004 h 807774"/>
              <a:gd name="connsiteX3" fmla="*/ 216024 w 288032"/>
              <a:gd name="connsiteY3" fmla="*/ 36004 h 807774"/>
              <a:gd name="connsiteX4" fmla="*/ 216024 w 288032"/>
              <a:gd name="connsiteY4" fmla="*/ 0 h 807774"/>
              <a:gd name="connsiteX5" fmla="*/ 288032 w 288032"/>
              <a:gd name="connsiteY5" fmla="*/ 72008 h 807774"/>
              <a:gd name="connsiteX6" fmla="*/ 216024 w 288032"/>
              <a:gd name="connsiteY6" fmla="*/ 144016 h 807774"/>
              <a:gd name="connsiteX7" fmla="*/ 216024 w 288032"/>
              <a:gd name="connsiteY7" fmla="*/ 108012 h 807774"/>
              <a:gd name="connsiteX8" fmla="*/ 126014 w 288032"/>
              <a:gd name="connsiteY8" fmla="*/ 108012 h 807774"/>
              <a:gd name="connsiteX9" fmla="*/ 72008 w 288032"/>
              <a:gd name="connsiteY9" fmla="*/ 162018 h 807774"/>
              <a:gd name="connsiteX10" fmla="*/ 37591 w 288032"/>
              <a:gd name="connsiteY10" fmla="*/ 798701 h 807774"/>
              <a:gd name="connsiteX11" fmla="*/ 34416 w 288032"/>
              <a:gd name="connsiteY11" fmla="*/ 807774 h 807774"/>
              <a:gd name="connsiteX0" fmla="*/ 34416 w 288032"/>
              <a:gd name="connsiteY0" fmla="*/ 807774 h 807774"/>
              <a:gd name="connsiteX1" fmla="*/ 0 w 288032"/>
              <a:gd name="connsiteY1" fmla="*/ 162018 h 807774"/>
              <a:gd name="connsiteX2" fmla="*/ 126014 w 288032"/>
              <a:gd name="connsiteY2" fmla="*/ 36004 h 807774"/>
              <a:gd name="connsiteX3" fmla="*/ 216024 w 288032"/>
              <a:gd name="connsiteY3" fmla="*/ 36004 h 807774"/>
              <a:gd name="connsiteX4" fmla="*/ 216024 w 288032"/>
              <a:gd name="connsiteY4" fmla="*/ 0 h 807774"/>
              <a:gd name="connsiteX5" fmla="*/ 288032 w 288032"/>
              <a:gd name="connsiteY5" fmla="*/ 72008 h 807774"/>
              <a:gd name="connsiteX6" fmla="*/ 216024 w 288032"/>
              <a:gd name="connsiteY6" fmla="*/ 144016 h 807774"/>
              <a:gd name="connsiteX7" fmla="*/ 216024 w 288032"/>
              <a:gd name="connsiteY7" fmla="*/ 108012 h 807774"/>
              <a:gd name="connsiteX8" fmla="*/ 126014 w 288032"/>
              <a:gd name="connsiteY8" fmla="*/ 108012 h 807774"/>
              <a:gd name="connsiteX9" fmla="*/ 54463 w 288032"/>
              <a:gd name="connsiteY9" fmla="*/ 164457 h 807774"/>
              <a:gd name="connsiteX10" fmla="*/ 37591 w 288032"/>
              <a:gd name="connsiteY10" fmla="*/ 798701 h 807774"/>
              <a:gd name="connsiteX11" fmla="*/ 34416 w 288032"/>
              <a:gd name="connsiteY11" fmla="*/ 807774 h 807774"/>
              <a:gd name="connsiteX0" fmla="*/ 211171 w 288032"/>
              <a:gd name="connsiteY0" fmla="*/ 839922 h 839923"/>
              <a:gd name="connsiteX1" fmla="*/ 0 w 288032"/>
              <a:gd name="connsiteY1" fmla="*/ 162018 h 839923"/>
              <a:gd name="connsiteX2" fmla="*/ 126014 w 288032"/>
              <a:gd name="connsiteY2" fmla="*/ 36004 h 839923"/>
              <a:gd name="connsiteX3" fmla="*/ 216024 w 288032"/>
              <a:gd name="connsiteY3" fmla="*/ 36004 h 839923"/>
              <a:gd name="connsiteX4" fmla="*/ 216024 w 288032"/>
              <a:gd name="connsiteY4" fmla="*/ 0 h 839923"/>
              <a:gd name="connsiteX5" fmla="*/ 288032 w 288032"/>
              <a:gd name="connsiteY5" fmla="*/ 72008 h 839923"/>
              <a:gd name="connsiteX6" fmla="*/ 216024 w 288032"/>
              <a:gd name="connsiteY6" fmla="*/ 144016 h 839923"/>
              <a:gd name="connsiteX7" fmla="*/ 216024 w 288032"/>
              <a:gd name="connsiteY7" fmla="*/ 108012 h 839923"/>
              <a:gd name="connsiteX8" fmla="*/ 126014 w 288032"/>
              <a:gd name="connsiteY8" fmla="*/ 108012 h 839923"/>
              <a:gd name="connsiteX9" fmla="*/ 54463 w 288032"/>
              <a:gd name="connsiteY9" fmla="*/ 164457 h 839923"/>
              <a:gd name="connsiteX10" fmla="*/ 37591 w 288032"/>
              <a:gd name="connsiteY10" fmla="*/ 798701 h 839923"/>
              <a:gd name="connsiteX11" fmla="*/ 211171 w 288032"/>
              <a:gd name="connsiteY11" fmla="*/ 839922 h 839923"/>
              <a:gd name="connsiteX0" fmla="*/ 0 w 298734"/>
              <a:gd name="connsiteY0" fmla="*/ 875691 h 875690"/>
              <a:gd name="connsiteX1" fmla="*/ 10702 w 298734"/>
              <a:gd name="connsiteY1" fmla="*/ 162018 h 875690"/>
              <a:gd name="connsiteX2" fmla="*/ 136716 w 298734"/>
              <a:gd name="connsiteY2" fmla="*/ 36004 h 875690"/>
              <a:gd name="connsiteX3" fmla="*/ 226726 w 298734"/>
              <a:gd name="connsiteY3" fmla="*/ 36004 h 875690"/>
              <a:gd name="connsiteX4" fmla="*/ 226726 w 298734"/>
              <a:gd name="connsiteY4" fmla="*/ 0 h 875690"/>
              <a:gd name="connsiteX5" fmla="*/ 298734 w 298734"/>
              <a:gd name="connsiteY5" fmla="*/ 72008 h 875690"/>
              <a:gd name="connsiteX6" fmla="*/ 226726 w 298734"/>
              <a:gd name="connsiteY6" fmla="*/ 144016 h 875690"/>
              <a:gd name="connsiteX7" fmla="*/ 226726 w 298734"/>
              <a:gd name="connsiteY7" fmla="*/ 108012 h 875690"/>
              <a:gd name="connsiteX8" fmla="*/ 136716 w 298734"/>
              <a:gd name="connsiteY8" fmla="*/ 108012 h 875690"/>
              <a:gd name="connsiteX9" fmla="*/ 65165 w 298734"/>
              <a:gd name="connsiteY9" fmla="*/ 164457 h 875690"/>
              <a:gd name="connsiteX10" fmla="*/ 48293 w 298734"/>
              <a:gd name="connsiteY10" fmla="*/ 798701 h 875690"/>
              <a:gd name="connsiteX11" fmla="*/ 0 w 298734"/>
              <a:gd name="connsiteY11" fmla="*/ 875691 h 875690"/>
              <a:gd name="connsiteX0" fmla="*/ 0 w 356384"/>
              <a:gd name="connsiteY0" fmla="*/ 875691 h 875690"/>
              <a:gd name="connsiteX1" fmla="*/ 10702 w 356384"/>
              <a:gd name="connsiteY1" fmla="*/ 162018 h 875690"/>
              <a:gd name="connsiteX2" fmla="*/ 136716 w 356384"/>
              <a:gd name="connsiteY2" fmla="*/ 36004 h 875690"/>
              <a:gd name="connsiteX3" fmla="*/ 226726 w 356384"/>
              <a:gd name="connsiteY3" fmla="*/ 36004 h 875690"/>
              <a:gd name="connsiteX4" fmla="*/ 226726 w 356384"/>
              <a:gd name="connsiteY4" fmla="*/ 0 h 875690"/>
              <a:gd name="connsiteX5" fmla="*/ 298734 w 356384"/>
              <a:gd name="connsiteY5" fmla="*/ 72008 h 875690"/>
              <a:gd name="connsiteX6" fmla="*/ 226726 w 356384"/>
              <a:gd name="connsiteY6" fmla="*/ 144016 h 875690"/>
              <a:gd name="connsiteX7" fmla="*/ 226726 w 356384"/>
              <a:gd name="connsiteY7" fmla="*/ 108012 h 875690"/>
              <a:gd name="connsiteX8" fmla="*/ 136716 w 356384"/>
              <a:gd name="connsiteY8" fmla="*/ 108012 h 875690"/>
              <a:gd name="connsiteX9" fmla="*/ 65165 w 356384"/>
              <a:gd name="connsiteY9" fmla="*/ 164457 h 875690"/>
              <a:gd name="connsiteX10" fmla="*/ 356384 w 356384"/>
              <a:gd name="connsiteY10" fmla="*/ 868078 h 875690"/>
              <a:gd name="connsiteX11" fmla="*/ 0 w 356384"/>
              <a:gd name="connsiteY11" fmla="*/ 875691 h 875690"/>
              <a:gd name="connsiteX0" fmla="*/ 335189 w 345682"/>
              <a:gd name="connsiteY0" fmla="*/ 858443 h 868078"/>
              <a:gd name="connsiteX1" fmla="*/ 0 w 345682"/>
              <a:gd name="connsiteY1" fmla="*/ 162018 h 868078"/>
              <a:gd name="connsiteX2" fmla="*/ 126014 w 345682"/>
              <a:gd name="connsiteY2" fmla="*/ 36004 h 868078"/>
              <a:gd name="connsiteX3" fmla="*/ 216024 w 345682"/>
              <a:gd name="connsiteY3" fmla="*/ 36004 h 868078"/>
              <a:gd name="connsiteX4" fmla="*/ 216024 w 345682"/>
              <a:gd name="connsiteY4" fmla="*/ 0 h 868078"/>
              <a:gd name="connsiteX5" fmla="*/ 288032 w 345682"/>
              <a:gd name="connsiteY5" fmla="*/ 72008 h 868078"/>
              <a:gd name="connsiteX6" fmla="*/ 216024 w 345682"/>
              <a:gd name="connsiteY6" fmla="*/ 144016 h 868078"/>
              <a:gd name="connsiteX7" fmla="*/ 216024 w 345682"/>
              <a:gd name="connsiteY7" fmla="*/ 108012 h 868078"/>
              <a:gd name="connsiteX8" fmla="*/ 126014 w 345682"/>
              <a:gd name="connsiteY8" fmla="*/ 108012 h 868078"/>
              <a:gd name="connsiteX9" fmla="*/ 54463 w 345682"/>
              <a:gd name="connsiteY9" fmla="*/ 164457 h 868078"/>
              <a:gd name="connsiteX10" fmla="*/ 345682 w 345682"/>
              <a:gd name="connsiteY10" fmla="*/ 868078 h 868078"/>
              <a:gd name="connsiteX11" fmla="*/ 335189 w 345682"/>
              <a:gd name="connsiteY11" fmla="*/ 858443 h 868078"/>
              <a:gd name="connsiteX0" fmla="*/ 335189 w 345682"/>
              <a:gd name="connsiteY0" fmla="*/ 868611 h 878246"/>
              <a:gd name="connsiteX1" fmla="*/ 0 w 345682"/>
              <a:gd name="connsiteY1" fmla="*/ 172186 h 878246"/>
              <a:gd name="connsiteX2" fmla="*/ 126014 w 345682"/>
              <a:gd name="connsiteY2" fmla="*/ 46172 h 878246"/>
              <a:gd name="connsiteX3" fmla="*/ 216024 w 345682"/>
              <a:gd name="connsiteY3" fmla="*/ 46172 h 878246"/>
              <a:gd name="connsiteX4" fmla="*/ 200484 w 345682"/>
              <a:gd name="connsiteY4" fmla="*/ -1 h 878246"/>
              <a:gd name="connsiteX5" fmla="*/ 288032 w 345682"/>
              <a:gd name="connsiteY5" fmla="*/ 82176 h 878246"/>
              <a:gd name="connsiteX6" fmla="*/ 216024 w 345682"/>
              <a:gd name="connsiteY6" fmla="*/ 154184 h 878246"/>
              <a:gd name="connsiteX7" fmla="*/ 216024 w 345682"/>
              <a:gd name="connsiteY7" fmla="*/ 118180 h 878246"/>
              <a:gd name="connsiteX8" fmla="*/ 126014 w 345682"/>
              <a:gd name="connsiteY8" fmla="*/ 118180 h 878246"/>
              <a:gd name="connsiteX9" fmla="*/ 54463 w 345682"/>
              <a:gd name="connsiteY9" fmla="*/ 174625 h 878246"/>
              <a:gd name="connsiteX10" fmla="*/ 345682 w 345682"/>
              <a:gd name="connsiteY10" fmla="*/ 878246 h 878246"/>
              <a:gd name="connsiteX11" fmla="*/ 335189 w 345682"/>
              <a:gd name="connsiteY11" fmla="*/ 868611 h 878246"/>
              <a:gd name="connsiteX0" fmla="*/ 335189 w 345682"/>
              <a:gd name="connsiteY0" fmla="*/ 868611 h 878246"/>
              <a:gd name="connsiteX1" fmla="*/ 0 w 345682"/>
              <a:gd name="connsiteY1" fmla="*/ 172186 h 878246"/>
              <a:gd name="connsiteX2" fmla="*/ 126014 w 345682"/>
              <a:gd name="connsiteY2" fmla="*/ 46172 h 878246"/>
              <a:gd name="connsiteX3" fmla="*/ 216024 w 345682"/>
              <a:gd name="connsiteY3" fmla="*/ 46172 h 878246"/>
              <a:gd name="connsiteX4" fmla="*/ 200484 w 345682"/>
              <a:gd name="connsiteY4" fmla="*/ -1 h 878246"/>
              <a:gd name="connsiteX5" fmla="*/ 288032 w 345682"/>
              <a:gd name="connsiteY5" fmla="*/ 82176 h 878246"/>
              <a:gd name="connsiteX6" fmla="*/ 229459 w 345682"/>
              <a:gd name="connsiteY6" fmla="*/ 156017 h 878246"/>
              <a:gd name="connsiteX7" fmla="*/ 216024 w 345682"/>
              <a:gd name="connsiteY7" fmla="*/ 118180 h 878246"/>
              <a:gd name="connsiteX8" fmla="*/ 126014 w 345682"/>
              <a:gd name="connsiteY8" fmla="*/ 118180 h 878246"/>
              <a:gd name="connsiteX9" fmla="*/ 54463 w 345682"/>
              <a:gd name="connsiteY9" fmla="*/ 174625 h 878246"/>
              <a:gd name="connsiteX10" fmla="*/ 345682 w 345682"/>
              <a:gd name="connsiteY10" fmla="*/ 878246 h 878246"/>
              <a:gd name="connsiteX11" fmla="*/ 335189 w 345682"/>
              <a:gd name="connsiteY11" fmla="*/ 868611 h 878246"/>
              <a:gd name="connsiteX0" fmla="*/ 335189 w 345682"/>
              <a:gd name="connsiteY0" fmla="*/ 868611 h 878246"/>
              <a:gd name="connsiteX1" fmla="*/ 0 w 345682"/>
              <a:gd name="connsiteY1" fmla="*/ 172186 h 878246"/>
              <a:gd name="connsiteX2" fmla="*/ 126014 w 345682"/>
              <a:gd name="connsiteY2" fmla="*/ 46172 h 878246"/>
              <a:gd name="connsiteX3" fmla="*/ 216024 w 345682"/>
              <a:gd name="connsiteY3" fmla="*/ 46172 h 878246"/>
              <a:gd name="connsiteX4" fmla="*/ 200484 w 345682"/>
              <a:gd name="connsiteY4" fmla="*/ -1 h 878246"/>
              <a:gd name="connsiteX5" fmla="*/ 288032 w 345682"/>
              <a:gd name="connsiteY5" fmla="*/ 82176 h 878246"/>
              <a:gd name="connsiteX6" fmla="*/ 229459 w 345682"/>
              <a:gd name="connsiteY6" fmla="*/ 156017 h 878246"/>
              <a:gd name="connsiteX7" fmla="*/ 216024 w 345682"/>
              <a:gd name="connsiteY7" fmla="*/ 118180 h 878246"/>
              <a:gd name="connsiteX8" fmla="*/ 126014 w 345682"/>
              <a:gd name="connsiteY8" fmla="*/ 118180 h 878246"/>
              <a:gd name="connsiteX9" fmla="*/ 61682 w 345682"/>
              <a:gd name="connsiteY9" fmla="*/ 172392 h 878246"/>
              <a:gd name="connsiteX10" fmla="*/ 345682 w 345682"/>
              <a:gd name="connsiteY10" fmla="*/ 878246 h 878246"/>
              <a:gd name="connsiteX11" fmla="*/ 335189 w 345682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19222 w 348880"/>
              <a:gd name="connsiteY3" fmla="*/ 46172 h 878246"/>
              <a:gd name="connsiteX4" fmla="*/ 203682 w 348880"/>
              <a:gd name="connsiteY4" fmla="*/ -1 h 878246"/>
              <a:gd name="connsiteX5" fmla="*/ 291230 w 348880"/>
              <a:gd name="connsiteY5" fmla="*/ 82176 h 878246"/>
              <a:gd name="connsiteX6" fmla="*/ 232657 w 348880"/>
              <a:gd name="connsiteY6" fmla="*/ 156017 h 878246"/>
              <a:gd name="connsiteX7" fmla="*/ 219222 w 348880"/>
              <a:gd name="connsiteY7" fmla="*/ 118180 h 878246"/>
              <a:gd name="connsiteX8" fmla="*/ 129212 w 348880"/>
              <a:gd name="connsiteY8" fmla="*/ 118180 h 878246"/>
              <a:gd name="connsiteX9" fmla="*/ 64880 w 348880"/>
              <a:gd name="connsiteY9" fmla="*/ 172392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19222 w 348880"/>
              <a:gd name="connsiteY3" fmla="*/ 46172 h 878246"/>
              <a:gd name="connsiteX4" fmla="*/ 203682 w 348880"/>
              <a:gd name="connsiteY4" fmla="*/ -1 h 878246"/>
              <a:gd name="connsiteX5" fmla="*/ 291230 w 348880"/>
              <a:gd name="connsiteY5" fmla="*/ 82176 h 878246"/>
              <a:gd name="connsiteX6" fmla="*/ 232657 w 348880"/>
              <a:gd name="connsiteY6" fmla="*/ 156017 h 878246"/>
              <a:gd name="connsiteX7" fmla="*/ 219222 w 348880"/>
              <a:gd name="connsiteY7" fmla="*/ 118180 h 878246"/>
              <a:gd name="connsiteX8" fmla="*/ 129212 w 348880"/>
              <a:gd name="connsiteY8" fmla="*/ 118180 h 878246"/>
              <a:gd name="connsiteX9" fmla="*/ 64880 w 348880"/>
              <a:gd name="connsiteY9" fmla="*/ 172392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19222 w 348880"/>
              <a:gd name="connsiteY3" fmla="*/ 46172 h 878246"/>
              <a:gd name="connsiteX4" fmla="*/ 203682 w 348880"/>
              <a:gd name="connsiteY4" fmla="*/ -1 h 878246"/>
              <a:gd name="connsiteX5" fmla="*/ 291230 w 348880"/>
              <a:gd name="connsiteY5" fmla="*/ 82176 h 878246"/>
              <a:gd name="connsiteX6" fmla="*/ 232657 w 348880"/>
              <a:gd name="connsiteY6" fmla="*/ 156017 h 878246"/>
              <a:gd name="connsiteX7" fmla="*/ 219222 w 348880"/>
              <a:gd name="connsiteY7" fmla="*/ 118180 h 878246"/>
              <a:gd name="connsiteX8" fmla="*/ 129212 w 348880"/>
              <a:gd name="connsiteY8" fmla="*/ 118180 h 878246"/>
              <a:gd name="connsiteX9" fmla="*/ 64880 w 348880"/>
              <a:gd name="connsiteY9" fmla="*/ 172392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19222 w 348880"/>
              <a:gd name="connsiteY3" fmla="*/ 46172 h 878246"/>
              <a:gd name="connsiteX4" fmla="*/ 203682 w 348880"/>
              <a:gd name="connsiteY4" fmla="*/ -1 h 878246"/>
              <a:gd name="connsiteX5" fmla="*/ 291230 w 348880"/>
              <a:gd name="connsiteY5" fmla="*/ 82176 h 878246"/>
              <a:gd name="connsiteX6" fmla="*/ 232657 w 348880"/>
              <a:gd name="connsiteY6" fmla="*/ 156017 h 878246"/>
              <a:gd name="connsiteX7" fmla="*/ 219222 w 348880"/>
              <a:gd name="connsiteY7" fmla="*/ 118180 h 878246"/>
              <a:gd name="connsiteX8" fmla="*/ 129212 w 348880"/>
              <a:gd name="connsiteY8" fmla="*/ 118180 h 878246"/>
              <a:gd name="connsiteX9" fmla="*/ 52087 w 348880"/>
              <a:gd name="connsiteY9" fmla="*/ 174171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19222 w 348880"/>
              <a:gd name="connsiteY3" fmla="*/ 46172 h 878246"/>
              <a:gd name="connsiteX4" fmla="*/ 203682 w 348880"/>
              <a:gd name="connsiteY4" fmla="*/ -1 h 878246"/>
              <a:gd name="connsiteX5" fmla="*/ 291230 w 348880"/>
              <a:gd name="connsiteY5" fmla="*/ 82176 h 878246"/>
              <a:gd name="connsiteX6" fmla="*/ 232657 w 348880"/>
              <a:gd name="connsiteY6" fmla="*/ 156017 h 878246"/>
              <a:gd name="connsiteX7" fmla="*/ 219222 w 348880"/>
              <a:gd name="connsiteY7" fmla="*/ 118180 h 878246"/>
              <a:gd name="connsiteX8" fmla="*/ 129212 w 348880"/>
              <a:gd name="connsiteY8" fmla="*/ 118180 h 878246"/>
              <a:gd name="connsiteX9" fmla="*/ 52087 w 348880"/>
              <a:gd name="connsiteY9" fmla="*/ 174171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19222 w 348880"/>
              <a:gd name="connsiteY3" fmla="*/ 46172 h 878246"/>
              <a:gd name="connsiteX4" fmla="*/ 203682 w 348880"/>
              <a:gd name="connsiteY4" fmla="*/ -1 h 878246"/>
              <a:gd name="connsiteX5" fmla="*/ 291230 w 348880"/>
              <a:gd name="connsiteY5" fmla="*/ 82176 h 878246"/>
              <a:gd name="connsiteX6" fmla="*/ 232657 w 348880"/>
              <a:gd name="connsiteY6" fmla="*/ 156017 h 878246"/>
              <a:gd name="connsiteX7" fmla="*/ 219222 w 348880"/>
              <a:gd name="connsiteY7" fmla="*/ 118180 h 878246"/>
              <a:gd name="connsiteX8" fmla="*/ 134547 w 348880"/>
              <a:gd name="connsiteY8" fmla="*/ 131823 h 878246"/>
              <a:gd name="connsiteX9" fmla="*/ 52087 w 348880"/>
              <a:gd name="connsiteY9" fmla="*/ 174171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19222 w 348880"/>
              <a:gd name="connsiteY3" fmla="*/ 46172 h 878246"/>
              <a:gd name="connsiteX4" fmla="*/ 203682 w 348880"/>
              <a:gd name="connsiteY4" fmla="*/ -1 h 878246"/>
              <a:gd name="connsiteX5" fmla="*/ 301903 w 348880"/>
              <a:gd name="connsiteY5" fmla="*/ 109459 h 878246"/>
              <a:gd name="connsiteX6" fmla="*/ 232657 w 348880"/>
              <a:gd name="connsiteY6" fmla="*/ 156017 h 878246"/>
              <a:gd name="connsiteX7" fmla="*/ 219222 w 348880"/>
              <a:gd name="connsiteY7" fmla="*/ 118180 h 878246"/>
              <a:gd name="connsiteX8" fmla="*/ 134547 w 348880"/>
              <a:gd name="connsiteY8" fmla="*/ 131823 h 878246"/>
              <a:gd name="connsiteX9" fmla="*/ 52087 w 348880"/>
              <a:gd name="connsiteY9" fmla="*/ 174171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09426 w 348880"/>
              <a:gd name="connsiteY3" fmla="*/ 44839 h 878246"/>
              <a:gd name="connsiteX4" fmla="*/ 203682 w 348880"/>
              <a:gd name="connsiteY4" fmla="*/ -1 h 878246"/>
              <a:gd name="connsiteX5" fmla="*/ 301903 w 348880"/>
              <a:gd name="connsiteY5" fmla="*/ 109459 h 878246"/>
              <a:gd name="connsiteX6" fmla="*/ 232657 w 348880"/>
              <a:gd name="connsiteY6" fmla="*/ 156017 h 878246"/>
              <a:gd name="connsiteX7" fmla="*/ 219222 w 348880"/>
              <a:gd name="connsiteY7" fmla="*/ 118180 h 878246"/>
              <a:gd name="connsiteX8" fmla="*/ 134547 w 348880"/>
              <a:gd name="connsiteY8" fmla="*/ 131823 h 878246"/>
              <a:gd name="connsiteX9" fmla="*/ 52087 w 348880"/>
              <a:gd name="connsiteY9" fmla="*/ 174171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09426 w 348880"/>
              <a:gd name="connsiteY3" fmla="*/ 44839 h 878246"/>
              <a:gd name="connsiteX4" fmla="*/ 203682 w 348880"/>
              <a:gd name="connsiteY4" fmla="*/ -1 h 878246"/>
              <a:gd name="connsiteX5" fmla="*/ 301903 w 348880"/>
              <a:gd name="connsiteY5" fmla="*/ 109459 h 878246"/>
              <a:gd name="connsiteX6" fmla="*/ 232657 w 348880"/>
              <a:gd name="connsiteY6" fmla="*/ 156017 h 878246"/>
              <a:gd name="connsiteX7" fmla="*/ 228287 w 348880"/>
              <a:gd name="connsiteY7" fmla="*/ 124114 h 878246"/>
              <a:gd name="connsiteX8" fmla="*/ 134547 w 348880"/>
              <a:gd name="connsiteY8" fmla="*/ 131823 h 878246"/>
              <a:gd name="connsiteX9" fmla="*/ 52087 w 348880"/>
              <a:gd name="connsiteY9" fmla="*/ 174171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09426 w 348880"/>
              <a:gd name="connsiteY3" fmla="*/ 44839 h 878246"/>
              <a:gd name="connsiteX4" fmla="*/ 203682 w 348880"/>
              <a:gd name="connsiteY4" fmla="*/ -1 h 878246"/>
              <a:gd name="connsiteX5" fmla="*/ 301903 w 348880"/>
              <a:gd name="connsiteY5" fmla="*/ 109459 h 878246"/>
              <a:gd name="connsiteX6" fmla="*/ 232657 w 348880"/>
              <a:gd name="connsiteY6" fmla="*/ 156017 h 878246"/>
              <a:gd name="connsiteX7" fmla="*/ 221489 w 348880"/>
              <a:gd name="connsiteY7" fmla="*/ 119665 h 878246"/>
              <a:gd name="connsiteX8" fmla="*/ 134547 w 348880"/>
              <a:gd name="connsiteY8" fmla="*/ 131823 h 878246"/>
              <a:gd name="connsiteX9" fmla="*/ 52087 w 348880"/>
              <a:gd name="connsiteY9" fmla="*/ 174171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  <a:gd name="connsiteX0" fmla="*/ 338387 w 348880"/>
              <a:gd name="connsiteY0" fmla="*/ 868611 h 878246"/>
              <a:gd name="connsiteX1" fmla="*/ 3198 w 348880"/>
              <a:gd name="connsiteY1" fmla="*/ 172186 h 878246"/>
              <a:gd name="connsiteX2" fmla="*/ 129212 w 348880"/>
              <a:gd name="connsiteY2" fmla="*/ 46172 h 878246"/>
              <a:gd name="connsiteX3" fmla="*/ 209426 w 348880"/>
              <a:gd name="connsiteY3" fmla="*/ 44839 h 878246"/>
              <a:gd name="connsiteX4" fmla="*/ 203682 w 348880"/>
              <a:gd name="connsiteY4" fmla="*/ -1 h 878246"/>
              <a:gd name="connsiteX5" fmla="*/ 304828 w 348880"/>
              <a:gd name="connsiteY5" fmla="*/ 91073 h 878246"/>
              <a:gd name="connsiteX6" fmla="*/ 232657 w 348880"/>
              <a:gd name="connsiteY6" fmla="*/ 156017 h 878246"/>
              <a:gd name="connsiteX7" fmla="*/ 221489 w 348880"/>
              <a:gd name="connsiteY7" fmla="*/ 119665 h 878246"/>
              <a:gd name="connsiteX8" fmla="*/ 134547 w 348880"/>
              <a:gd name="connsiteY8" fmla="*/ 131823 h 878246"/>
              <a:gd name="connsiteX9" fmla="*/ 52087 w 348880"/>
              <a:gd name="connsiteY9" fmla="*/ 174171 h 878246"/>
              <a:gd name="connsiteX10" fmla="*/ 348880 w 348880"/>
              <a:gd name="connsiteY10" fmla="*/ 878246 h 878246"/>
              <a:gd name="connsiteX11" fmla="*/ 338387 w 348880"/>
              <a:gd name="connsiteY11" fmla="*/ 868611 h 8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880" h="878246">
                <a:moveTo>
                  <a:pt x="338387" y="868611"/>
                </a:moveTo>
                <a:lnTo>
                  <a:pt x="3198" y="172186"/>
                </a:lnTo>
                <a:cubicBezTo>
                  <a:pt x="-16652" y="54799"/>
                  <a:pt x="59616" y="46172"/>
                  <a:pt x="129212" y="46172"/>
                </a:cubicBezTo>
                <a:lnTo>
                  <a:pt x="209426" y="44839"/>
                </a:lnTo>
                <a:lnTo>
                  <a:pt x="203682" y="-1"/>
                </a:lnTo>
                <a:lnTo>
                  <a:pt x="304828" y="91073"/>
                </a:lnTo>
                <a:lnTo>
                  <a:pt x="232657" y="156017"/>
                </a:lnTo>
                <a:lnTo>
                  <a:pt x="221489" y="119665"/>
                </a:lnTo>
                <a:lnTo>
                  <a:pt x="134547" y="131823"/>
                </a:lnTo>
                <a:cubicBezTo>
                  <a:pt x="104720" y="131823"/>
                  <a:pt x="69540" y="127201"/>
                  <a:pt x="52087" y="174171"/>
                </a:cubicBezTo>
                <a:lnTo>
                  <a:pt x="348880" y="878246"/>
                </a:lnTo>
                <a:lnTo>
                  <a:pt x="338387" y="86861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7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Picture 3" descr="C:\Users\Администратор\Desktop\презентация\лого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 trans="70000" pressure="0"/>
                    </a14:imgEffect>
                    <a14:imgEffect>
                      <a14:sharpenSoften amount="-1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3" y="2852936"/>
            <a:ext cx="724446" cy="52687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algn="t" rotWithShape="0">
              <a:prstClr val="black">
                <a:alpha val="58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483768" y="344583"/>
            <a:ext cx="6660232" cy="996186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0800000">
            <a:off x="3592734" y="1340769"/>
            <a:ext cx="5574659" cy="99046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5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23928" y="404664"/>
            <a:ext cx="47138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Century Gothic" pitchFamily="34" charset="0"/>
              </a:rPr>
              <a:t>Мичуринский проспект</a:t>
            </a:r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2725397" y="6140711"/>
            <a:ext cx="3937041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119945" y="6331634"/>
            <a:ext cx="2786417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>
            <a:off x="3391257" y="6482860"/>
            <a:ext cx="2030380" cy="1121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748960" y="1457629"/>
            <a:ext cx="2786417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rot="10800000">
            <a:off x="7020272" y="1608855"/>
            <a:ext cx="2030380" cy="1121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339752" y="160216"/>
            <a:ext cx="2786417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2D7CE7F7-E392-9C49-9504-FF520EF5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81" y="357772"/>
            <a:ext cx="1139505" cy="82708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7119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5000"/>
                    </a14:imgEffect>
                    <a14:imgEffect>
                      <a14:colorTemperature colorTemp="6300"/>
                    </a14:imgEffect>
                    <a14:imgEffect>
                      <a14:saturation sat="17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/>
          <a:stretch>
            <a:fillRect l="-11000" r="-1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0098" y="1519384"/>
            <a:ext cx="8788718" cy="450264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0">
                <a:schemeClr val="tx1">
                  <a:alpha val="5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817778" y="1656030"/>
            <a:ext cx="3145855" cy="450264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707904" y="6309320"/>
            <a:ext cx="1798905" cy="369332"/>
            <a:chOff x="3707904" y="6309320"/>
            <a:chExt cx="1798905" cy="369332"/>
          </a:xfrm>
        </p:grpSpPr>
        <p:sp>
          <p:nvSpPr>
            <p:cNvPr id="8" name="Арка 7"/>
            <p:cNvSpPr/>
            <p:nvPr/>
          </p:nvSpPr>
          <p:spPr>
            <a:xfrm>
              <a:off x="4422460" y="6309320"/>
              <a:ext cx="363995" cy="360040"/>
            </a:xfrm>
            <a:prstGeom prst="blockArc">
              <a:avLst>
                <a:gd name="adj1" fmla="val 10800000"/>
                <a:gd name="adj2" fmla="val 0"/>
                <a:gd name="adj3" fmla="val 3221"/>
              </a:avLst>
            </a:prstGeom>
            <a:solidFill>
              <a:schemeClr val="tx1"/>
            </a:solidFill>
            <a:ln>
              <a:noFill/>
            </a:ln>
            <a:effectLst>
              <a:reflection stA="55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9" name="Прямая соединительная линия 8"/>
            <p:cNvCxnSpPr>
              <a:stCxn id="8" idx="0"/>
            </p:cNvCxnSpPr>
            <p:nvPr/>
          </p:nvCxnSpPr>
          <p:spPr>
            <a:xfrm flipH="1">
              <a:off x="3707904" y="6489340"/>
              <a:ext cx="720354" cy="4646"/>
            </a:xfrm>
            <a:prstGeom prst="line">
              <a:avLst/>
            </a:prstGeom>
            <a:ln cap="sq">
              <a:solidFill>
                <a:schemeClr val="tx1"/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454536" y="6309320"/>
              <a:ext cx="301686" cy="369332"/>
            </a:xfrm>
            <a:prstGeom prst="rect">
              <a:avLst/>
            </a:prstGeom>
            <a:noFill/>
            <a:ln>
              <a:noFill/>
            </a:ln>
            <a:effectLst>
              <a:reflection stA="80000" endPos="6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white"/>
                  </a:solidFill>
                  <a:cs typeface="Adobe Arabic" pitchFamily="18" charset="-78"/>
                </a:rPr>
                <a:t>3</a:t>
              </a:r>
            </a:p>
          </p:txBody>
        </p:sp>
        <p:cxnSp>
          <p:nvCxnSpPr>
            <p:cNvPr id="11" name="Прямая соединительная линия 10"/>
            <p:cNvCxnSpPr>
              <a:endCxn id="8" idx="1"/>
            </p:cNvCxnSpPr>
            <p:nvPr/>
          </p:nvCxnSpPr>
          <p:spPr>
            <a:xfrm flipH="1">
              <a:off x="4780657" y="6486428"/>
              <a:ext cx="726152" cy="2912"/>
            </a:xfrm>
            <a:prstGeom prst="line">
              <a:avLst/>
            </a:prstGeom>
            <a:ln cap="sq">
              <a:solidFill>
                <a:schemeClr val="tx1"/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3" descr="C:\Users\Администратор\Desktop\презентация\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971" y="-29346"/>
            <a:ext cx="1500870" cy="1089367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10099" y="389051"/>
            <a:ext cx="6654964" cy="954107"/>
          </a:xfrm>
          <a:prstGeom prst="rect">
            <a:avLst/>
          </a:prstGeom>
          <a:solidFill>
            <a:schemeClr val="tx1">
              <a:lumMod val="95000"/>
              <a:alpha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Описание торгового центра</a:t>
            </a:r>
          </a:p>
          <a:p>
            <a:r>
              <a:rPr lang="ru-RU" sz="3200" dirty="0">
                <a:solidFill>
                  <a:schemeClr val="bg1"/>
                </a:solidFill>
                <a:latin typeface="Century Gothic" pitchFamily="34" charset="0"/>
              </a:rPr>
              <a:t>Тиара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1198" y="1819022"/>
            <a:ext cx="4210904" cy="41395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«ТИАРА»</a:t>
            </a:r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–это новый многофункциональный центр для современных городских жителей, расположенный в одном из самых перспективных районов города Москвы,  прямо у метро  РАМЕНКИ. </a:t>
            </a:r>
          </a:p>
          <a:p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Удобная транспортная доступность с прямым заездом к ТЦ с Мичуринского проспекта , подземная и наземная парковка.</a:t>
            </a:r>
          </a:p>
          <a:p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Разнообразный выбор для шоппинга и досуга, современный кинотеатр и рестораны на любой вкус, позволяют  отлично провести время всей семьей. </a:t>
            </a:r>
          </a:p>
          <a:p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В ТЦ особое внимание уделяется удовлетворению посетителей качественными товарами и услугами.</a:t>
            </a:r>
          </a:p>
          <a:p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Удобное расположение торговых  залов, уникальный интерьер, надежные коммуникации и телекоммуникации, высокий уровень безопасности.</a:t>
            </a:r>
          </a:p>
          <a:p>
            <a:endParaRPr lang="ru-RU" sz="1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8256" y="215060"/>
            <a:ext cx="6903856" cy="91398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46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22460" y="1181471"/>
            <a:ext cx="4721540" cy="91398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57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800080" y="4639453"/>
            <a:ext cx="3163554" cy="70428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4000">
                <a:srgbClr val="FFFFD5">
                  <a:alpha val="3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965158" y="3932545"/>
            <a:ext cx="3998476" cy="70690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accent3">
                  <a:lumMod val="20000"/>
                  <a:lumOff val="80000"/>
                  <a:alpha val="5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817778" y="3200824"/>
            <a:ext cx="3145856" cy="73172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4000">
                <a:schemeClr val="accent5">
                  <a:lumMod val="20000"/>
                  <a:lumOff val="80000"/>
                  <a:alpha val="53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976821" y="2486827"/>
            <a:ext cx="3986813" cy="71399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4000">
                <a:srgbClr val="D1E7FF">
                  <a:alpha val="4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08929" y="4747696"/>
            <a:ext cx="291203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Удобный въезд с Мичуринского проспекта.</a:t>
            </a:r>
          </a:p>
          <a:p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8929" y="2530494"/>
            <a:ext cx="316355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Население</a:t>
            </a:r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 района более </a:t>
            </a:r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137000</a:t>
            </a:r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 человек.</a:t>
            </a:r>
          </a:p>
          <a:p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36323" y="4136764"/>
            <a:ext cx="2390280" cy="5386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2 лифта </a:t>
            </a:r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на всех этажах.</a:t>
            </a:r>
          </a:p>
          <a:p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6323" y="3373698"/>
            <a:ext cx="2696010" cy="5386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Эскалаторы</a:t>
            </a:r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 с -1 по 4 этаж.</a:t>
            </a:r>
          </a:p>
          <a:p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89664" y="5386002"/>
            <a:ext cx="260630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Подземная парковка на </a:t>
            </a:r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86</a:t>
            </a:r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 автомобилей.</a:t>
            </a:r>
          </a:p>
          <a:p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C:\Users\Администратор\Desktop\презентация\иконки\иконки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4" t="29650" r="37314" b="43334"/>
          <a:stretch/>
        </p:blipFill>
        <p:spPr bwMode="auto">
          <a:xfrm>
            <a:off x="4976821" y="1686799"/>
            <a:ext cx="728915" cy="76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Администратор\Desktop\презентация\иконки\иконки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8" t="2449" r="37420" b="70535"/>
          <a:stretch/>
        </p:blipFill>
        <p:spPr bwMode="auto">
          <a:xfrm>
            <a:off x="4968462" y="2452969"/>
            <a:ext cx="728915" cy="76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Администратор\Desktop\презентация\иконки\иконки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r="68890" b="72984"/>
          <a:stretch/>
        </p:blipFill>
        <p:spPr bwMode="auto">
          <a:xfrm>
            <a:off x="4968462" y="3166967"/>
            <a:ext cx="728915" cy="76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Администратор\Desktop\презентация\иконки\иконки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29418" r="69924" b="43566"/>
          <a:stretch/>
        </p:blipFill>
        <p:spPr bwMode="auto">
          <a:xfrm>
            <a:off x="4953402" y="3899659"/>
            <a:ext cx="732313" cy="77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Администратор\Desktop\презентация\иконки\иконки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0" t="31473" r="5358" b="41511"/>
          <a:stretch/>
        </p:blipFill>
        <p:spPr bwMode="auto">
          <a:xfrm>
            <a:off x="4976821" y="4623313"/>
            <a:ext cx="728915" cy="76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Администратор\Desktop\презентация\иконки\иконки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7" t="-1010" r="5441" b="73994"/>
          <a:stretch/>
        </p:blipFill>
        <p:spPr bwMode="auto">
          <a:xfrm>
            <a:off x="4956799" y="5301603"/>
            <a:ext cx="728915" cy="76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1258834" y="6158671"/>
            <a:ext cx="6693090" cy="75919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64000"/>
                </a:srgb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6324" y="1819021"/>
            <a:ext cx="28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Аудио- </a:t>
            </a:r>
            <a:r>
              <a:rPr lang="ru-RU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видеоформаты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ru-RU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лайтбоксы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и наружная реклама-Население</a:t>
            </a:r>
          </a:p>
        </p:txBody>
      </p:sp>
    </p:spTree>
    <p:extLst>
      <p:ext uri="{BB962C8B-B14F-4D97-AF65-F5344CB8AC3E}">
        <p14:creationId xmlns:p14="http://schemas.microsoft.com/office/powerpoint/2010/main" val="251391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tx1"/>
            </a:gs>
            <a:gs pos="100000">
              <a:schemeClr val="bg1">
                <a:alpha val="67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 rot="10800000">
            <a:off x="-2" y="6237312"/>
            <a:ext cx="9165159" cy="62068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8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0" y="260640"/>
            <a:ext cx="3843886" cy="4392495"/>
          </a:xfrm>
          <a:prstGeom prst="rect">
            <a:avLst/>
          </a:prstGeom>
          <a:gradFill flip="none" rotWithShape="1">
            <a:gsLst>
              <a:gs pos="1000">
                <a:schemeClr val="tx1"/>
              </a:gs>
              <a:gs pos="77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 rot="10800000">
            <a:off x="3659125" y="260642"/>
            <a:ext cx="5506031" cy="864102"/>
          </a:xfrm>
          <a:prstGeom prst="rect">
            <a:avLst/>
          </a:prstGeom>
          <a:gradFill>
            <a:gsLst>
              <a:gs pos="19000">
                <a:schemeClr val="bg1">
                  <a:alpha val="33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Picture 2" descr="C:\Users\Администратор\Desktop\презентация\интерьер\51005_Tiara (278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3" t="77" r="31468" b="-77"/>
          <a:stretch/>
        </p:blipFill>
        <p:spPr bwMode="auto">
          <a:xfrm>
            <a:off x="-11760" y="260640"/>
            <a:ext cx="3665421" cy="60140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5281176" y="6237312"/>
            <a:ext cx="3862824" cy="157258"/>
          </a:xfrm>
          <a:prstGeom prst="rect">
            <a:avLst/>
          </a:prstGeom>
          <a:gradFill>
            <a:gsLst>
              <a:gs pos="47000">
                <a:schemeClr val="bg1">
                  <a:alpha val="16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43886" y="338750"/>
            <a:ext cx="25610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Архитектурная</a:t>
            </a:r>
          </a:p>
          <a:p>
            <a:r>
              <a:rPr lang="ru-RU" sz="1600" dirty="0">
                <a:solidFill>
                  <a:schemeClr val="bg1"/>
                </a:solidFill>
                <a:latin typeface="Century Gothic" pitchFamily="34" charset="0"/>
              </a:rPr>
              <a:t>концепция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378646" y="1340768"/>
            <a:ext cx="2765354" cy="262578"/>
          </a:xfrm>
          <a:prstGeom prst="rect">
            <a:avLst/>
          </a:prstGeom>
          <a:gradFill>
            <a:gsLst>
              <a:gs pos="47000">
                <a:schemeClr val="bg1">
                  <a:alpha val="16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12140" y="1283208"/>
            <a:ext cx="263655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Century Gothic" pitchFamily="34" charset="0"/>
              </a:rPr>
              <a:t>неповторимый образ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24734" y="1570972"/>
            <a:ext cx="279698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Century Gothic" pitchFamily="34" charset="0"/>
              </a:rPr>
              <a:t>в стиле Модерн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6840156" y="1840500"/>
            <a:ext cx="1728192" cy="457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12140" y="1946246"/>
            <a:ext cx="2636554" cy="13311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50" dirty="0">
                <a:solidFill>
                  <a:schemeClr val="bg1"/>
                </a:solidFill>
                <a:latin typeface="Century Gothic" pitchFamily="34" charset="0"/>
              </a:rPr>
              <a:t>Интерьер отличается изысканной дизайн-концепцией в премиальном стиле. Панорамное остекление, естественное освещение, водопад и неизменный атрибут стиля- часы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146238" y="3334132"/>
            <a:ext cx="1116028" cy="457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707904" y="6309320"/>
            <a:ext cx="1798905" cy="369332"/>
            <a:chOff x="3707904" y="6309320"/>
            <a:chExt cx="1798905" cy="369332"/>
          </a:xfrm>
        </p:grpSpPr>
        <p:sp>
          <p:nvSpPr>
            <p:cNvPr id="20" name="Арка 19"/>
            <p:cNvSpPr/>
            <p:nvPr/>
          </p:nvSpPr>
          <p:spPr>
            <a:xfrm>
              <a:off x="4422460" y="6309320"/>
              <a:ext cx="363995" cy="360040"/>
            </a:xfrm>
            <a:prstGeom prst="blockArc">
              <a:avLst>
                <a:gd name="adj1" fmla="val 10800000"/>
                <a:gd name="adj2" fmla="val 0"/>
                <a:gd name="adj3" fmla="val 3221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ffectLst>
              <a:reflection stA="55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21" name="Прямая соединительная линия 20"/>
            <p:cNvCxnSpPr>
              <a:stCxn id="20" idx="0"/>
            </p:cNvCxnSpPr>
            <p:nvPr/>
          </p:nvCxnSpPr>
          <p:spPr>
            <a:xfrm flipH="1">
              <a:off x="3707904" y="6489340"/>
              <a:ext cx="720354" cy="4646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454536" y="6309320"/>
              <a:ext cx="301686" cy="369332"/>
            </a:xfrm>
            <a:prstGeom prst="rect">
              <a:avLst/>
            </a:prstGeom>
            <a:noFill/>
            <a:ln>
              <a:noFill/>
            </a:ln>
            <a:effectLst>
              <a:reflection stA="80000" endPos="6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dobe Arabic" pitchFamily="18" charset="-78"/>
                </a:rPr>
                <a:t>4</a:t>
              </a:r>
            </a:p>
          </p:txBody>
        </p:sp>
        <p:cxnSp>
          <p:nvCxnSpPr>
            <p:cNvPr id="23" name="Прямая соединительная линия 22"/>
            <p:cNvCxnSpPr>
              <a:endCxn id="20" idx="1"/>
            </p:cNvCxnSpPr>
            <p:nvPr/>
          </p:nvCxnSpPr>
          <p:spPr>
            <a:xfrm flipH="1">
              <a:off x="4780657" y="6486428"/>
              <a:ext cx="726152" cy="2912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3" descr="C:\Users\Администратор\Desktop\презентация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"/>
                    </a14:imgEffect>
                    <a14:imgEffect>
                      <a14:brightnessContrast bright="-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33" y="32139"/>
            <a:ext cx="1666556" cy="1209626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3" name="Picture 3" descr="C:\Users\AdmTiara\Desktop\все для соцсетей и сайта\AXK097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93" y="1114746"/>
            <a:ext cx="2807429" cy="243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Tiara\Desktop\все для соцсетей и сайта\51005_Tiara (31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661" y="3548477"/>
            <a:ext cx="2983541" cy="26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презентация\интерьер\51005_Tiara (310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0" t="8152" r="17157"/>
          <a:stretch/>
        </p:blipFill>
        <p:spPr bwMode="auto">
          <a:xfrm>
            <a:off x="6463822" y="3531913"/>
            <a:ext cx="2636554" cy="26988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3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3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0" y="1272869"/>
            <a:ext cx="9153128" cy="5585131"/>
          </a:xfrm>
          <a:prstGeom prst="rect">
            <a:avLst/>
          </a:prstGeom>
          <a:gradFill>
            <a:gsLst>
              <a:gs pos="0">
                <a:srgbClr val="FFFFE7">
                  <a:alpha val="41961"/>
                </a:srgbClr>
              </a:gs>
              <a:gs pos="57000">
                <a:schemeClr val="accent3">
                  <a:lumMod val="20000"/>
                  <a:lumOff val="80000"/>
                  <a:alpha val="43000"/>
                </a:schemeClr>
              </a:gs>
              <a:gs pos="100000">
                <a:srgbClr val="00B0F0">
                  <a:alpha val="1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8" name="Пятиугольник 77"/>
          <p:cNvSpPr/>
          <p:nvPr/>
        </p:nvSpPr>
        <p:spPr>
          <a:xfrm>
            <a:off x="707124" y="5455660"/>
            <a:ext cx="2578255" cy="688788"/>
          </a:xfrm>
          <a:prstGeom prst="homePlat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0" y="-64946"/>
            <a:ext cx="9183571" cy="6872086"/>
          </a:xfrm>
          <a:prstGeom prst="rect">
            <a:avLst/>
          </a:prstGeom>
          <a:gradFill flip="none" rotWithShape="1">
            <a:gsLst>
              <a:gs pos="0">
                <a:srgbClr val="FFFFE7">
                  <a:alpha val="51000"/>
                </a:srgbClr>
              </a:gs>
              <a:gs pos="51000">
                <a:srgbClr val="00B0F0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3" name="Пятиугольник 62"/>
          <p:cNvSpPr/>
          <p:nvPr/>
        </p:nvSpPr>
        <p:spPr>
          <a:xfrm rot="10800000">
            <a:off x="4329397" y="3062201"/>
            <a:ext cx="4826790" cy="617793"/>
          </a:xfrm>
          <a:prstGeom prst="homePlate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31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Пятиугольник 59"/>
          <p:cNvSpPr/>
          <p:nvPr/>
        </p:nvSpPr>
        <p:spPr>
          <a:xfrm rot="10800000">
            <a:off x="4329397" y="1495166"/>
            <a:ext cx="4826790" cy="617793"/>
          </a:xfrm>
          <a:prstGeom prst="homePlate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31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 rot="10800000">
            <a:off x="-18257" y="-14084"/>
            <a:ext cx="9183571" cy="229143"/>
          </a:xfrm>
          <a:prstGeom prst="rect">
            <a:avLst/>
          </a:prstGeom>
          <a:gradFill>
            <a:gsLst>
              <a:gs pos="0">
                <a:srgbClr val="FFFFE7">
                  <a:alpha val="41961"/>
                </a:srgbClr>
              </a:gs>
              <a:gs pos="57000">
                <a:schemeClr val="accent3">
                  <a:lumMod val="20000"/>
                  <a:lumOff val="80000"/>
                  <a:alpha val="43000"/>
                </a:schemeClr>
              </a:gs>
              <a:gs pos="100000">
                <a:srgbClr val="00B0F0">
                  <a:alpha val="1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8256" y="215060"/>
            <a:ext cx="9162256" cy="1057809"/>
          </a:xfrm>
          <a:prstGeom prst="rect">
            <a:avLst/>
          </a:prstGeom>
          <a:gradFill>
            <a:gsLst>
              <a:gs pos="0">
                <a:schemeClr val="bg1">
                  <a:alpha val="13000"/>
                </a:schemeClr>
              </a:gs>
              <a:gs pos="100000">
                <a:schemeClr val="bg1">
                  <a:alpha val="43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419574" y="1469786"/>
            <a:ext cx="699077" cy="69907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7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5195" y="367085"/>
            <a:ext cx="46898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itchFamily="34" charset="0"/>
              </a:rPr>
              <a:t>Функциональное зонирование</a:t>
            </a:r>
            <a:endParaRPr lang="ru-RU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8256" y="215060"/>
            <a:ext cx="6903856" cy="9139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30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22460" y="1181471"/>
            <a:ext cx="4721540" cy="9139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31000"/>
                </a:srgb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ятиугольник 28"/>
          <p:cNvSpPr/>
          <p:nvPr/>
        </p:nvSpPr>
        <p:spPr>
          <a:xfrm rot="10800000">
            <a:off x="4329397" y="2278684"/>
            <a:ext cx="4826790" cy="617793"/>
          </a:xfrm>
          <a:prstGeom prst="homePlate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31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Пятиугольник 30"/>
          <p:cNvSpPr/>
          <p:nvPr/>
        </p:nvSpPr>
        <p:spPr>
          <a:xfrm rot="16200000">
            <a:off x="-312023" y="2862834"/>
            <a:ext cx="1583766" cy="365242"/>
          </a:xfrm>
          <a:prstGeom prst="homePlate">
            <a:avLst/>
          </a:prstGeom>
          <a:gradFill flip="none" rotWithShape="1">
            <a:gsLst>
              <a:gs pos="57000">
                <a:schemeClr val="tx1">
                  <a:alpha val="7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Пятиугольник 31"/>
          <p:cNvSpPr/>
          <p:nvPr/>
        </p:nvSpPr>
        <p:spPr>
          <a:xfrm rot="5400000">
            <a:off x="-314334" y="4448913"/>
            <a:ext cx="1588388" cy="365242"/>
          </a:xfrm>
          <a:prstGeom prst="homePlate">
            <a:avLst/>
          </a:prstGeom>
          <a:gradFill flip="none" rotWithShape="1">
            <a:gsLst>
              <a:gs pos="58000">
                <a:schemeClr val="tx1">
                  <a:alpha val="7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2347" y="1540563"/>
            <a:ext cx="49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</a:rPr>
              <a:t>-2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40824" y="1669387"/>
            <a:ext cx="424847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Подземная парковка , Автомойка.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88024" y="2289084"/>
            <a:ext cx="4248472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Продукты питания, </a:t>
            </a:r>
            <a:r>
              <a:rPr lang="ru-RU" sz="1100" dirty="0" err="1">
                <a:solidFill>
                  <a:schemeClr val="bg1"/>
                </a:solidFill>
                <a:latin typeface="Century Gothic" pitchFamily="34" charset="0"/>
              </a:rPr>
              <a:t>фудкорт</a:t>
            </a:r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, Бытовые услуги, </a:t>
            </a:r>
            <a:r>
              <a:rPr lang="ru-RU" sz="1100" dirty="0" err="1">
                <a:solidFill>
                  <a:schemeClr val="bg1"/>
                </a:solidFill>
                <a:latin typeface="Century Gothic" pitchFamily="34" charset="0"/>
              </a:rPr>
              <a:t>Турагенство</a:t>
            </a:r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, Салоны связи, </a:t>
            </a:r>
            <a:r>
              <a:rPr lang="ru-RU" sz="1100" dirty="0" err="1">
                <a:solidFill>
                  <a:schemeClr val="bg1"/>
                </a:solidFill>
                <a:latin typeface="Century Gothic" pitchFamily="34" charset="0"/>
              </a:rPr>
              <a:t>Зоотовары</a:t>
            </a:r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, Печать, Бытовая химия, Ремонт электронной техники, Цветы, Табак.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761363" y="3071814"/>
            <a:ext cx="4248473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Одежда, Обувь, Аксессуары, Косметика, Ювелирные изделия, Парфюмерия, Салон красоты, Солярий, Кожгалантерея, Подарки, Кафе, Аптека.</a:t>
            </a:r>
          </a:p>
        </p:txBody>
      </p:sp>
      <p:grpSp>
        <p:nvGrpSpPr>
          <p:cNvPr id="55" name="Группа 54"/>
          <p:cNvGrpSpPr/>
          <p:nvPr/>
        </p:nvGrpSpPr>
        <p:grpSpPr>
          <a:xfrm>
            <a:off x="3707904" y="6309320"/>
            <a:ext cx="1798905" cy="369332"/>
            <a:chOff x="3707904" y="6309320"/>
            <a:chExt cx="1798905" cy="369332"/>
          </a:xfrm>
        </p:grpSpPr>
        <p:sp>
          <p:nvSpPr>
            <p:cNvPr id="56" name="Арка 55"/>
            <p:cNvSpPr/>
            <p:nvPr/>
          </p:nvSpPr>
          <p:spPr>
            <a:xfrm>
              <a:off x="4422460" y="6309320"/>
              <a:ext cx="363995" cy="360040"/>
            </a:xfrm>
            <a:prstGeom prst="blockArc">
              <a:avLst>
                <a:gd name="adj1" fmla="val 10800000"/>
                <a:gd name="adj2" fmla="val 0"/>
                <a:gd name="adj3" fmla="val 3221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ffectLst>
              <a:reflection stA="55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57" name="Прямая соединительная линия 56"/>
            <p:cNvCxnSpPr>
              <a:stCxn id="56" idx="0"/>
            </p:cNvCxnSpPr>
            <p:nvPr/>
          </p:nvCxnSpPr>
          <p:spPr>
            <a:xfrm flipH="1">
              <a:off x="3707904" y="6489340"/>
              <a:ext cx="720354" cy="4646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454536" y="6309320"/>
              <a:ext cx="301686" cy="369332"/>
            </a:xfrm>
            <a:prstGeom prst="rect">
              <a:avLst/>
            </a:prstGeom>
            <a:noFill/>
            <a:ln>
              <a:noFill/>
            </a:ln>
            <a:effectLst>
              <a:reflection stA="80000" endPos="6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dobe Arabic" pitchFamily="18" charset="-78"/>
                </a:rPr>
                <a:t>5</a:t>
              </a:r>
            </a:p>
          </p:txBody>
        </p:sp>
        <p:cxnSp>
          <p:nvCxnSpPr>
            <p:cNvPr id="59" name="Прямая соединительная линия 58"/>
            <p:cNvCxnSpPr>
              <a:endCxn id="56" idx="1"/>
            </p:cNvCxnSpPr>
            <p:nvPr/>
          </p:nvCxnSpPr>
          <p:spPr>
            <a:xfrm flipH="1">
              <a:off x="4780657" y="6486428"/>
              <a:ext cx="726152" cy="2912"/>
            </a:xfrm>
            <a:prstGeom prst="line">
              <a:avLst/>
            </a:prstGeom>
            <a:ln cap="sq">
              <a:solidFill>
                <a:schemeClr val="bg1">
                  <a:lumMod val="75000"/>
                  <a:lumOff val="25000"/>
                </a:schemeClr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60" name="Picture 12" descr="C:\Users\Администратор\Desktop\презентация\иконки\sign-elevator_icon-icons.com_484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" y="3158467"/>
            <a:ext cx="937354" cy="93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вал 60"/>
          <p:cNvSpPr/>
          <p:nvPr/>
        </p:nvSpPr>
        <p:spPr>
          <a:xfrm>
            <a:off x="3419574" y="2245119"/>
            <a:ext cx="699077" cy="69907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7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92347" y="2315896"/>
            <a:ext cx="49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</a:rPr>
              <a:t>-1</a:t>
            </a:r>
          </a:p>
        </p:txBody>
      </p:sp>
      <p:sp>
        <p:nvSpPr>
          <p:cNvPr id="65" name="Пятиугольник 64"/>
          <p:cNvSpPr/>
          <p:nvPr/>
        </p:nvSpPr>
        <p:spPr>
          <a:xfrm rot="10800000">
            <a:off x="4342640" y="3855659"/>
            <a:ext cx="4826790" cy="617793"/>
          </a:xfrm>
          <a:prstGeom prst="homePlate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31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88024" y="3960759"/>
            <a:ext cx="424847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Электроника и Бытовая техника, Одежда, Обувь, Аксессуары, Кожгалантерея, Рестораны. </a:t>
            </a:r>
          </a:p>
        </p:txBody>
      </p:sp>
      <p:sp>
        <p:nvSpPr>
          <p:cNvPr id="66" name="Пятиугольник 65"/>
          <p:cNvSpPr/>
          <p:nvPr/>
        </p:nvSpPr>
        <p:spPr>
          <a:xfrm rot="10800000">
            <a:off x="4329661" y="4655525"/>
            <a:ext cx="4826790" cy="617793"/>
          </a:xfrm>
          <a:prstGeom prst="homePlate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31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88024" y="4838681"/>
            <a:ext cx="424847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Детская одежда, Игрушки, Книги, Товары для творчества.</a:t>
            </a:r>
          </a:p>
        </p:txBody>
      </p:sp>
      <p:sp>
        <p:nvSpPr>
          <p:cNvPr id="67" name="Овал 66"/>
          <p:cNvSpPr/>
          <p:nvPr/>
        </p:nvSpPr>
        <p:spPr>
          <a:xfrm>
            <a:off x="3431505" y="3033923"/>
            <a:ext cx="699077" cy="69907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7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42812" y="3119893"/>
            <a:ext cx="49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69" name="Овал 68"/>
          <p:cNvSpPr/>
          <p:nvPr/>
        </p:nvSpPr>
        <p:spPr>
          <a:xfrm>
            <a:off x="3431505" y="3822727"/>
            <a:ext cx="699077" cy="69907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7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542812" y="3908697"/>
            <a:ext cx="49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71" name="Овал 70"/>
          <p:cNvSpPr/>
          <p:nvPr/>
        </p:nvSpPr>
        <p:spPr>
          <a:xfrm>
            <a:off x="3431505" y="4628670"/>
            <a:ext cx="699077" cy="69907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7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42812" y="4714640"/>
            <a:ext cx="49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3" name="Пятиугольник 72"/>
          <p:cNvSpPr/>
          <p:nvPr/>
        </p:nvSpPr>
        <p:spPr>
          <a:xfrm rot="10800000">
            <a:off x="4326920" y="5472226"/>
            <a:ext cx="4826790" cy="617793"/>
          </a:xfrm>
          <a:prstGeom prst="homePlate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alpha val="31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88024" y="5650318"/>
            <a:ext cx="424847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Кинотеатр, </a:t>
            </a:r>
            <a:r>
              <a:rPr lang="ru-RU" sz="1100" dirty="0" err="1">
                <a:solidFill>
                  <a:schemeClr val="bg1"/>
                </a:solidFill>
                <a:latin typeface="Century Gothic" pitchFamily="34" charset="0"/>
              </a:rPr>
              <a:t>фудкорт</a:t>
            </a:r>
            <a:r>
              <a:rPr lang="ru-RU" sz="1100" dirty="0">
                <a:solidFill>
                  <a:schemeClr val="bg1"/>
                </a:solidFill>
                <a:latin typeface="Century Gothic" pitchFamily="34" charset="0"/>
              </a:rPr>
              <a:t>, ресторан  </a:t>
            </a:r>
          </a:p>
        </p:txBody>
      </p:sp>
      <p:sp>
        <p:nvSpPr>
          <p:cNvPr id="75" name="Овал 74"/>
          <p:cNvSpPr/>
          <p:nvPr/>
        </p:nvSpPr>
        <p:spPr>
          <a:xfrm>
            <a:off x="3428764" y="5445371"/>
            <a:ext cx="699077" cy="69907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78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540071" y="5531341"/>
            <a:ext cx="49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670724" y="2280001"/>
            <a:ext cx="2578255" cy="688788"/>
          </a:xfrm>
          <a:prstGeom prst="homePlat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685637" y="1495166"/>
            <a:ext cx="2527690" cy="688788"/>
          </a:xfrm>
          <a:prstGeom prst="homePlat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2" name="Picture 4" descr="C:\Users\Администратор\Desktop\презентация\иконки\seda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41" y="1628460"/>
            <a:ext cx="861156" cy="45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истратор\Desktop\презентация\планы\vegetarian_food-512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88" y="2385942"/>
            <a:ext cx="578164" cy="5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ятиугольник 14"/>
          <p:cNvSpPr/>
          <p:nvPr/>
        </p:nvSpPr>
        <p:spPr>
          <a:xfrm>
            <a:off x="676214" y="3056626"/>
            <a:ext cx="2578255" cy="688788"/>
          </a:xfrm>
          <a:prstGeom prst="homePlat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4030" y="3194554"/>
            <a:ext cx="578164" cy="44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ятиугольник 16"/>
          <p:cNvSpPr/>
          <p:nvPr/>
        </p:nvSpPr>
        <p:spPr>
          <a:xfrm>
            <a:off x="698010" y="3855611"/>
            <a:ext cx="2578255" cy="688788"/>
          </a:xfrm>
          <a:prstGeom prst="homePlat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4" name="Picture 6" descr="C:\Users\Администратор\Desktop\презентация\планы\w512h5121390640312bathroom512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56" y="1611036"/>
            <a:ext cx="516357" cy="45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Администратор\Desktop\презентация\планы\shopping_bag-512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37" y="2342571"/>
            <a:ext cx="685551" cy="6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Администратор\Desktop\презентация\планы\diamond_ring-512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05" y="3134302"/>
            <a:ext cx="642035" cy="56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Администратор\Desktop\презентация\планы\w512h5121390640345diningroom512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76" y="3941505"/>
            <a:ext cx="579318" cy="51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ятиугольник 23"/>
          <p:cNvSpPr/>
          <p:nvPr/>
        </p:nvSpPr>
        <p:spPr>
          <a:xfrm>
            <a:off x="703319" y="4648942"/>
            <a:ext cx="2578255" cy="688788"/>
          </a:xfrm>
          <a:prstGeom prst="homePlat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8185" y="4734835"/>
            <a:ext cx="579318" cy="5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Администратор\Desktop\презентация\планы\lego_head-512.png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57" y="4662337"/>
            <a:ext cx="682931" cy="60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8002" y="3983967"/>
            <a:ext cx="578164" cy="44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Рисунок 76"/>
          <p:cNvPicPr/>
          <p:nvPr/>
        </p:nvPicPr>
        <p:blipFill>
          <a:blip r:embed="rId25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55" y="5507438"/>
            <a:ext cx="586740" cy="54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88" y="5458156"/>
            <a:ext cx="727200" cy="6862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79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EB137A23-B364-144D-BBF3-AC92FF51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-1000"/>
                    </a14:imgEffect>
                    <a14:imgEffect>
                      <a14:brightnessContrast bright="-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6" y="55423"/>
            <a:ext cx="1666556" cy="1209626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82701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25"/>
                    </a14:imgEffect>
                    <a14:imgEffect>
                      <a14:saturation sat="160000"/>
                    </a14:imgEffect>
                    <a14:imgEffect>
                      <a14:brightnessContrast bright="10000" contrast="18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32452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>
            <a:off x="0" y="335106"/>
            <a:ext cx="5062078" cy="996186"/>
          </a:xfrm>
          <a:prstGeom prst="rect">
            <a:avLst/>
          </a:prstGeom>
          <a:gradFill flip="none" rotWithShape="1">
            <a:gsLst>
              <a:gs pos="61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31293"/>
            <a:ext cx="5574659" cy="99046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57583" y="449047"/>
            <a:ext cx="2786417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93471" y="188774"/>
            <a:ext cx="4921602" cy="93775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4068372" cy="112127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6598886"/>
            <a:ext cx="3680282" cy="11212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0800000">
            <a:off x="7020272" y="1608855"/>
            <a:ext cx="2030380" cy="112125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7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25" y="3068960"/>
            <a:ext cx="7648477" cy="399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608855"/>
            <a:ext cx="6991854" cy="1200329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50000"/>
                </a:schemeClr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На -2 этаже торгового центра Тиара имеется подземная парковка на 86 </a:t>
            </a:r>
            <a:r>
              <a:rPr lang="ru-RU" b="1" dirty="0" err="1"/>
              <a:t>машиномест</a:t>
            </a:r>
            <a:r>
              <a:rPr lang="ru-RU" b="1" dirty="0"/>
              <a:t> и автомойка</a:t>
            </a:r>
          </a:p>
          <a:p>
            <a:pPr algn="ctr"/>
            <a:r>
              <a:rPr lang="ru-RU" b="1" dirty="0"/>
              <a:t>Паркинг оборудован системами видеонаблюдения и находится под постоянным присмотром охраны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04" y="-7516216"/>
            <a:ext cx="8586000" cy="57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010324" y="3772247"/>
            <a:ext cx="730519" cy="2304256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CE9BA"/>
                </a:solidFill>
              </a:rPr>
              <a:t>Мойка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CE432DE-FA76-244A-BF1E-39C9204FD58E}"/>
              </a:ext>
            </a:extLst>
          </p:cNvPr>
          <p:cNvSpPr txBox="1"/>
          <p:nvPr/>
        </p:nvSpPr>
        <p:spPr>
          <a:xfrm>
            <a:off x="1033674" y="851474"/>
            <a:ext cx="29947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Century Gothic" pitchFamily="34" charset="0"/>
              </a:rPr>
              <a:t>Торговый центр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9AFAE62-DFF7-E34F-9C49-11B7FFAAE0FA}"/>
              </a:ext>
            </a:extLst>
          </p:cNvPr>
          <p:cNvSpPr txBox="1"/>
          <p:nvPr/>
        </p:nvSpPr>
        <p:spPr>
          <a:xfrm>
            <a:off x="2013536" y="242781"/>
            <a:ext cx="17661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entury Gothic" pitchFamily="34" charset="0"/>
              </a:rPr>
              <a:t>Тиара</a:t>
            </a:r>
          </a:p>
        </p:txBody>
      </p:sp>
      <p:pic>
        <p:nvPicPr>
          <p:cNvPr id="19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82E802D5-D044-CD4A-9BCE-F0ED82952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6" y="188115"/>
            <a:ext cx="1500870" cy="1089367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79622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75"/>
                    </a14:imgEffect>
                    <a14:imgEffect>
                      <a14:saturation sat="140000"/>
                    </a14:imgEffect>
                    <a14:imgEffect>
                      <a14:brightnessContrast bright="7000" contrast="9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9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81922" y="344583"/>
            <a:ext cx="5062078" cy="996186"/>
          </a:xfrm>
          <a:prstGeom prst="rect">
            <a:avLst/>
          </a:prstGeom>
          <a:gradFill flip="none" rotWithShape="1"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>
            <a:off x="3592734" y="1340769"/>
            <a:ext cx="5574659" cy="99046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5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74534" y="188774"/>
            <a:ext cx="4921602" cy="93775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-1692697" y="6165578"/>
            <a:ext cx="5328592" cy="11212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0800000">
            <a:off x="1259631" y="6597349"/>
            <a:ext cx="7200798" cy="1405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6381328"/>
            <a:ext cx="3680282" cy="112124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1795AB-CD78-0548-972E-9F74F2DC4E7F}"/>
              </a:ext>
            </a:extLst>
          </p:cNvPr>
          <p:cNvSpPr txBox="1"/>
          <p:nvPr/>
        </p:nvSpPr>
        <p:spPr>
          <a:xfrm>
            <a:off x="4423496" y="841242"/>
            <a:ext cx="29947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Century Gothic" pitchFamily="34" charset="0"/>
              </a:rPr>
              <a:t>Торговый центр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217274-20A8-E340-9DCE-490AE081F94E}"/>
              </a:ext>
            </a:extLst>
          </p:cNvPr>
          <p:cNvSpPr txBox="1"/>
          <p:nvPr/>
        </p:nvSpPr>
        <p:spPr>
          <a:xfrm>
            <a:off x="5652120" y="335106"/>
            <a:ext cx="17661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entury Gothic" pitchFamily="34" charset="0"/>
              </a:rPr>
              <a:t>Тиара</a:t>
            </a:r>
          </a:p>
        </p:txBody>
      </p:sp>
      <p:pic>
        <p:nvPicPr>
          <p:cNvPr id="17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7E3D943E-9F54-C045-A550-F7DB22DE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28" y="212299"/>
            <a:ext cx="1500870" cy="1089367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A939F7B-41B6-4541-84F3-EB9A47728E25}"/>
              </a:ext>
            </a:extLst>
          </p:cNvPr>
          <p:cNvSpPr/>
          <p:nvPr/>
        </p:nvSpPr>
        <p:spPr>
          <a:xfrm>
            <a:off x="1076073" y="5610322"/>
            <a:ext cx="6991854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50000"/>
                </a:schemeClr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Автомойка</a:t>
            </a:r>
          </a:p>
        </p:txBody>
      </p:sp>
    </p:spTree>
    <p:extLst>
      <p:ext uri="{BB962C8B-B14F-4D97-AF65-F5344CB8AC3E}">
        <p14:creationId xmlns:p14="http://schemas.microsoft.com/office/powerpoint/2010/main" val="359842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2E125B-619D-3349-9B3E-CFC6AA227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A2986F-EEE8-C943-9D85-13F128767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Tiara\Desktop\все для соцсетей и сайта\ТЦ ТИАРА\ПРОДУКТОВЫЙ РЫНОК\AXK00131.JPG">
            <a:extLst>
              <a:ext uri="{FF2B5EF4-FFF2-40B4-BE49-F238E27FC236}">
                <a16:creationId xmlns:a16="http://schemas.microsoft.com/office/drawing/2014/main" xmlns="" id="{7340057E-BE4A-A24C-B84D-B5EA2EBE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73" y="-63847"/>
            <a:ext cx="9396961" cy="69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903C92B-5126-0045-A2B2-5F475760DB3D}"/>
              </a:ext>
            </a:extLst>
          </p:cNvPr>
          <p:cNvGrpSpPr/>
          <p:nvPr/>
        </p:nvGrpSpPr>
        <p:grpSpPr>
          <a:xfrm>
            <a:off x="3707904" y="6309320"/>
            <a:ext cx="1798905" cy="369332"/>
            <a:chOff x="3707904" y="6309320"/>
            <a:chExt cx="1798905" cy="369332"/>
          </a:xfrm>
        </p:grpSpPr>
        <p:sp>
          <p:nvSpPr>
            <p:cNvPr id="6" name="Арка 5">
              <a:extLst>
                <a:ext uri="{FF2B5EF4-FFF2-40B4-BE49-F238E27FC236}">
                  <a16:creationId xmlns:a16="http://schemas.microsoft.com/office/drawing/2014/main" xmlns="" id="{B1BA01C9-2DF3-4147-B2D0-679C024E3798}"/>
                </a:ext>
              </a:extLst>
            </p:cNvPr>
            <p:cNvSpPr/>
            <p:nvPr/>
          </p:nvSpPr>
          <p:spPr>
            <a:xfrm>
              <a:off x="4422460" y="6309320"/>
              <a:ext cx="363995" cy="360040"/>
            </a:xfrm>
            <a:prstGeom prst="blockArc">
              <a:avLst>
                <a:gd name="adj1" fmla="val 10800000"/>
                <a:gd name="adj2" fmla="val 0"/>
                <a:gd name="adj3" fmla="val 3221"/>
              </a:avLst>
            </a:prstGeom>
            <a:solidFill>
              <a:schemeClr val="tx1"/>
            </a:solidFill>
            <a:ln>
              <a:noFill/>
            </a:ln>
            <a:effectLst>
              <a:reflection stA="55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D0E277AA-41EC-7748-8ECA-E439A846FDF5}"/>
                </a:ext>
              </a:extLst>
            </p:cNvPr>
            <p:cNvCxnSpPr>
              <a:stCxn id="6" idx="0"/>
            </p:cNvCxnSpPr>
            <p:nvPr/>
          </p:nvCxnSpPr>
          <p:spPr>
            <a:xfrm flipH="1">
              <a:off x="3707904" y="6489340"/>
              <a:ext cx="720354" cy="4646"/>
            </a:xfrm>
            <a:prstGeom prst="line">
              <a:avLst/>
            </a:prstGeom>
            <a:ln cap="sq">
              <a:solidFill>
                <a:schemeClr val="tx1"/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F96FC2D-7AC6-6A4F-855D-623895328E62}"/>
                </a:ext>
              </a:extLst>
            </p:cNvPr>
            <p:cNvSpPr txBox="1"/>
            <p:nvPr/>
          </p:nvSpPr>
          <p:spPr>
            <a:xfrm>
              <a:off x="4454536" y="6309320"/>
              <a:ext cx="301686" cy="369332"/>
            </a:xfrm>
            <a:prstGeom prst="rect">
              <a:avLst/>
            </a:prstGeom>
            <a:noFill/>
            <a:ln>
              <a:noFill/>
            </a:ln>
            <a:effectLst>
              <a:reflection stA="80000" endPos="6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white"/>
                  </a:solidFill>
                  <a:cs typeface="Adobe Arabic" pitchFamily="18" charset="-78"/>
                </a:rPr>
                <a:t>8</a:t>
              </a: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416B6772-3DDB-E244-91B9-C52419CBDC73}"/>
                </a:ext>
              </a:extLst>
            </p:cNvPr>
            <p:cNvCxnSpPr>
              <a:endCxn id="6" idx="1"/>
            </p:cNvCxnSpPr>
            <p:nvPr/>
          </p:nvCxnSpPr>
          <p:spPr>
            <a:xfrm flipH="1">
              <a:off x="4780657" y="6486428"/>
              <a:ext cx="726152" cy="2912"/>
            </a:xfrm>
            <a:prstGeom prst="line">
              <a:avLst/>
            </a:prstGeom>
            <a:ln cap="sq">
              <a:solidFill>
                <a:schemeClr val="tx1"/>
              </a:solidFill>
              <a:miter lim="800000"/>
              <a:headEnd w="lg" len="lg"/>
              <a:tailEnd type="none" w="sm" len="sm"/>
            </a:ln>
            <a:effectLst>
              <a:reflection stA="55000" dist="254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C0D03E-2E6E-E042-94CC-209ED73C7B13}"/>
              </a:ext>
            </a:extLst>
          </p:cNvPr>
          <p:cNvSpPr txBox="1"/>
          <p:nvPr/>
        </p:nvSpPr>
        <p:spPr>
          <a:xfrm>
            <a:off x="971600" y="1739375"/>
            <a:ext cx="7344816" cy="1092607"/>
          </a:xfrm>
          <a:prstGeom prst="rect">
            <a:avLst/>
          </a:prstGeom>
          <a:solidFill>
            <a:schemeClr val="accent6">
              <a:lumMod val="60000"/>
              <a:lumOff val="40000"/>
              <a:alpha val="6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-1 этаж  Торгового Центра-это продуктовый рынок</a:t>
            </a:r>
            <a:r>
              <a:rPr lang="en-US" sz="13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Премиум Класса.</a:t>
            </a:r>
          </a:p>
          <a:p>
            <a:pPr algn="ctr"/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Это большой выбор свежих продуктов питания с фермерских хозяйств и изобилие свежей выпечки.</a:t>
            </a:r>
            <a:r>
              <a:rPr lang="en-US" sz="13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На территории рынка находится зона </a:t>
            </a:r>
            <a:r>
              <a:rPr lang="ru-RU" sz="1300" b="1" dirty="0" err="1">
                <a:solidFill>
                  <a:schemeClr val="bg1"/>
                </a:solidFill>
                <a:latin typeface="Century Gothic" pitchFamily="34" charset="0"/>
              </a:rPr>
              <a:t>Фудкорта</a:t>
            </a:r>
            <a:r>
              <a:rPr lang="ru-RU" sz="1300" b="1" dirty="0">
                <a:solidFill>
                  <a:schemeClr val="bg1"/>
                </a:solidFill>
                <a:latin typeface="Century Gothic" pitchFamily="34" charset="0"/>
              </a:rPr>
              <a:t>, которая включает в себя несколько концепций. Это грузинская кухня, среднеазиатская, японская, турецкая.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B53119-77A2-0C4C-8E84-91EC8CB54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92" y="260648"/>
            <a:ext cx="5184576" cy="976548"/>
          </a:xfrm>
          <a:prstGeom prst="rect">
            <a:avLst/>
          </a:prstGeom>
          <a:solidFill>
            <a:schemeClr val="accent6">
              <a:lumMod val="60000"/>
              <a:lumOff val="40000"/>
              <a:alpha val="65000"/>
            </a:schemeClr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B48C807-20DC-2D4C-B5F2-C915F692C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5" y="2852936"/>
            <a:ext cx="7920879" cy="3548608"/>
          </a:xfrm>
          <a:prstGeom prst="rect">
            <a:avLst/>
          </a:prstGeom>
          <a:effectLst>
            <a:outerShdw blurRad="31750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894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9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2734" y="344583"/>
            <a:ext cx="5551266" cy="996186"/>
          </a:xfrm>
          <a:prstGeom prst="rect">
            <a:avLst/>
          </a:prstGeom>
          <a:gradFill flip="none" rotWithShape="1">
            <a:gsLst>
              <a:gs pos="61000">
                <a:schemeClr val="bg1">
                  <a:alpha val="9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>
            <a:off x="3592734" y="1340769"/>
            <a:ext cx="5574659" cy="99046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76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1439816"/>
            <a:ext cx="2786417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0800000">
            <a:off x="7137013" y="1608855"/>
            <a:ext cx="2030380" cy="112125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6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46077" y="200826"/>
            <a:ext cx="7321316" cy="112124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81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-2340768" y="6012411"/>
            <a:ext cx="3937041" cy="112124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7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46707" y="6300031"/>
            <a:ext cx="2786417" cy="11212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539550" y="6453491"/>
            <a:ext cx="6480721" cy="112128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69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>
            <a:off x="-1968521" y="6565620"/>
            <a:ext cx="3937041" cy="1121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9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2832" y="2361306"/>
            <a:ext cx="8316417" cy="1200329"/>
          </a:xfrm>
          <a:prstGeom prst="rect">
            <a:avLst/>
          </a:prstGeom>
          <a:solidFill>
            <a:schemeClr val="accent6">
              <a:lumMod val="60000"/>
              <a:lumOff val="40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Базар  на территории  ТЦ Тиара — это  фермерские  лавочки, предлагающие отборные продукты: сыры и молочная продукция , свежее мясо и рыба, овощи и фрукты, домашние колбасы, итальянская бакалея, дары Армении, восточные  сладости, деликатесы,  сухофрукты, соления и свежая выпечка.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70CB692-050F-4D4C-A364-15B9BD91C324}"/>
              </a:ext>
            </a:extLst>
          </p:cNvPr>
          <p:cNvSpPr txBox="1"/>
          <p:nvPr/>
        </p:nvSpPr>
        <p:spPr>
          <a:xfrm>
            <a:off x="4423496" y="841242"/>
            <a:ext cx="29947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Century Gothic" pitchFamily="34" charset="0"/>
              </a:rPr>
              <a:t>Торговый центр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3AE4611-1212-A04A-8409-19DEA9C1D3AC}"/>
              </a:ext>
            </a:extLst>
          </p:cNvPr>
          <p:cNvSpPr txBox="1"/>
          <p:nvPr/>
        </p:nvSpPr>
        <p:spPr>
          <a:xfrm>
            <a:off x="5652120" y="335106"/>
            <a:ext cx="17661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entury Gothic" pitchFamily="34" charset="0"/>
              </a:rPr>
              <a:t>Тиара</a:t>
            </a:r>
          </a:p>
        </p:txBody>
      </p:sp>
      <p:pic>
        <p:nvPicPr>
          <p:cNvPr id="18" name="Picture 3" descr="C:\Users\Администратор\Desktop\презентация\лого.png">
            <a:extLst>
              <a:ext uri="{FF2B5EF4-FFF2-40B4-BE49-F238E27FC236}">
                <a16:creationId xmlns:a16="http://schemas.microsoft.com/office/drawing/2014/main" xmlns="" id="{645B83FD-CB8C-A44A-B2AA-102B0D9B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28" y="212299"/>
            <a:ext cx="1500870" cy="1089367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500950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8063</TotalTime>
  <Words>683</Words>
  <Application>Microsoft Office PowerPoint</Application>
  <PresentationFormat>Экран (4:3)</PresentationFormat>
  <Paragraphs>130</Paragraphs>
  <Slides>23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Тема Office</vt:lpstr>
      <vt:lpstr>1_Тема Office</vt:lpstr>
      <vt:lpstr>2_Тема Office</vt:lpstr>
      <vt:lpstr>3_Тема Office</vt:lpstr>
      <vt:lpstr>4_Тема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Рядом с рынком располагаются бутик цветов, бытовые услуги, меховое ателье, химчистка, хозтовары, зоомагазин, салоны связи и многое другое.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AdmTiara</cp:lastModifiedBy>
  <cp:revision>376</cp:revision>
  <cp:lastPrinted>2020-06-26T11:29:33Z</cp:lastPrinted>
  <dcterms:created xsi:type="dcterms:W3CDTF">2016-10-19T15:47:28Z</dcterms:created>
  <dcterms:modified xsi:type="dcterms:W3CDTF">2020-06-26T12:37:24Z</dcterms:modified>
</cp:coreProperties>
</file>